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Lst>
  <p:sldSz cx="25203150" cy="360045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21" d="100"/>
          <a:sy n="21" d="100"/>
        </p:scale>
        <p:origin x="-876" y="192"/>
      </p:cViewPr>
      <p:guideLst>
        <p:guide orient="horz" pos="11340"/>
        <p:guide pos="7938"/>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163220" y="7200900"/>
            <a:ext cx="22682835" cy="9601200"/>
          </a:xfrm>
        </p:spPr>
        <p:txBody>
          <a:bodyPr vert="horz" lIns="174879" tIns="0" rIns="174879" bIns="0" anchor="b">
            <a:normAutofit/>
            <a:scene3d>
              <a:camera prst="orthographicFront"/>
              <a:lightRig rig="soft" dir="t">
                <a:rot lat="0" lon="0" rev="17220000"/>
              </a:lightRig>
            </a:scene3d>
            <a:sp3d prstMaterial="softEdge">
              <a:bevelT w="38100" h="38100"/>
            </a:sp3d>
          </a:bodyPr>
          <a:lstStyle>
            <a:lvl1pPr>
              <a:defRPr sz="184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697F6967-DEF3-44B6-A87F-994CCFCAB7E6}" type="datetimeFigureOut">
              <a:rPr lang="en-US" smtClean="0"/>
              <a:t>10/12/2010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2CC93814-DF56-4BEC-915F-F48C3753DA71}" type="slidenum">
              <a:rPr lang="en-US" smtClean="0"/>
              <a:t>‹#›</a:t>
            </a:fld>
            <a:endParaRPr lang="en-US"/>
          </a:p>
        </p:txBody>
      </p:sp>
      <p:sp>
        <p:nvSpPr>
          <p:cNvPr id="9" name="Subtitle 8"/>
          <p:cNvSpPr>
            <a:spLocks noGrp="1"/>
          </p:cNvSpPr>
          <p:nvPr>
            <p:ph type="subTitle" idx="1"/>
          </p:nvPr>
        </p:nvSpPr>
        <p:spPr>
          <a:xfrm>
            <a:off x="3780473" y="17491415"/>
            <a:ext cx="17642205" cy="9201150"/>
          </a:xfrm>
        </p:spPr>
        <p:txBody>
          <a:bodyPr/>
          <a:lstStyle>
            <a:lvl1pPr marL="0" indent="0" algn="ctr">
              <a:buNone/>
              <a:defRPr>
                <a:solidFill>
                  <a:schemeClr val="tx1"/>
                </a:solidFill>
              </a:defRPr>
            </a:lvl1pPr>
            <a:lvl2pPr marL="1748790" indent="0" algn="ctr">
              <a:buNone/>
            </a:lvl2pPr>
            <a:lvl3pPr marL="3497580" indent="0" algn="ctr">
              <a:buNone/>
            </a:lvl3pPr>
            <a:lvl4pPr marL="5246370" indent="0" algn="ctr">
              <a:buNone/>
            </a:lvl4pPr>
            <a:lvl5pPr marL="6995160" indent="0" algn="ctr">
              <a:buNone/>
            </a:lvl5pPr>
            <a:lvl6pPr marL="8743950" indent="0" algn="ctr">
              <a:buNone/>
            </a:lvl6pPr>
            <a:lvl7pPr marL="10492740" indent="0" algn="ctr">
              <a:buNone/>
            </a:lvl7pPr>
            <a:lvl8pPr marL="12241530" indent="0" algn="ctr">
              <a:buNone/>
            </a:lvl8pPr>
            <a:lvl9pPr marL="1399032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7F6967-DEF3-44B6-A87F-994CCFCAB7E6}" type="datetimeFigureOut">
              <a:rPr lang="en-US" smtClean="0"/>
              <a:t>10/12/2010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C93814-DF56-4BEC-915F-F48C3753DA7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272284" y="1441852"/>
            <a:ext cx="5670709" cy="30720506"/>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260157" y="1441852"/>
            <a:ext cx="16592074" cy="3072050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7F6967-DEF3-44B6-A87F-994CCFCAB7E6}" type="datetimeFigureOut">
              <a:rPr lang="en-US" smtClean="0"/>
              <a:t>10/12/2010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C93814-DF56-4BEC-915F-F48C3753DA7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7F6967-DEF3-44B6-A87F-994CCFCAB7E6}" type="datetimeFigureOut">
              <a:rPr lang="en-US" smtClean="0"/>
              <a:t>10/12/2010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C93814-DF56-4BEC-915F-F48C3753DA7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410551" y="3200400"/>
            <a:ext cx="19532441" cy="96012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184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410551" y="13165877"/>
            <a:ext cx="19532441" cy="7925988"/>
          </a:xfrm>
        </p:spPr>
        <p:txBody>
          <a:bodyPr anchor="t"/>
          <a:lstStyle>
            <a:lvl1pPr marL="279806" indent="0" algn="l">
              <a:buNone/>
              <a:defRPr sz="7700">
                <a:solidFill>
                  <a:schemeClr val="tx1"/>
                </a:solidFill>
              </a:defRPr>
            </a:lvl1pPr>
            <a:lvl2pPr>
              <a:buNone/>
              <a:defRPr sz="6900">
                <a:solidFill>
                  <a:schemeClr val="tx1">
                    <a:tint val="75000"/>
                  </a:schemeClr>
                </a:solidFill>
              </a:defRPr>
            </a:lvl2pPr>
            <a:lvl3pPr>
              <a:buNone/>
              <a:defRPr sz="6100">
                <a:solidFill>
                  <a:schemeClr val="tx1">
                    <a:tint val="75000"/>
                  </a:schemeClr>
                </a:solidFill>
              </a:defRPr>
            </a:lvl3pPr>
            <a:lvl4pPr>
              <a:buNone/>
              <a:defRPr sz="5400">
                <a:solidFill>
                  <a:schemeClr val="tx1">
                    <a:tint val="75000"/>
                  </a:schemeClr>
                </a:solidFill>
              </a:defRPr>
            </a:lvl4pPr>
            <a:lvl5pPr>
              <a:buNone/>
              <a:defRPr sz="5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97F6967-DEF3-44B6-A87F-994CCFCAB7E6}" type="datetimeFigureOut">
              <a:rPr lang="en-US" smtClean="0"/>
              <a:t>10/12/2010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21842730" y="33687547"/>
            <a:ext cx="2100263" cy="1916906"/>
          </a:xfrm>
        </p:spPr>
        <p:txBody>
          <a:bodyPr/>
          <a:lstStyle/>
          <a:p>
            <a:fld id="{2CC93814-DF56-4BEC-915F-F48C3753DA7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1260158" y="8401053"/>
            <a:ext cx="11131391" cy="23761306"/>
          </a:xfrm>
        </p:spPr>
        <p:txBody>
          <a:bodyPr/>
          <a:lstStyle>
            <a:lvl1pPr>
              <a:defRPr sz="9900"/>
            </a:lvl1pPr>
            <a:lvl2pPr>
              <a:defRPr sz="9200"/>
            </a:lvl2pPr>
            <a:lvl3pPr>
              <a:defRPr sz="7700"/>
            </a:lvl3pPr>
            <a:lvl4pPr>
              <a:defRPr sz="6900"/>
            </a:lvl4pPr>
            <a:lvl5pPr>
              <a:defRPr sz="69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12811601" y="8401053"/>
            <a:ext cx="11131391" cy="23761306"/>
          </a:xfrm>
        </p:spPr>
        <p:txBody>
          <a:bodyPr/>
          <a:lstStyle>
            <a:lvl1pPr>
              <a:defRPr sz="9900"/>
            </a:lvl1pPr>
            <a:lvl2pPr>
              <a:defRPr sz="9200"/>
            </a:lvl2pPr>
            <a:lvl3pPr>
              <a:defRPr sz="7700"/>
            </a:lvl3pPr>
            <a:lvl4pPr>
              <a:defRPr sz="6900"/>
            </a:lvl4pPr>
            <a:lvl5pPr>
              <a:defRPr sz="69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97F6967-DEF3-44B6-A87F-994CCFCAB7E6}" type="datetimeFigureOut">
              <a:rPr lang="en-US" smtClean="0"/>
              <a:t>10/12/2010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C93814-DF56-4BEC-915F-F48C3753DA7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60158" y="1433513"/>
            <a:ext cx="22682835" cy="600075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60158" y="8059341"/>
            <a:ext cx="11135768" cy="3942157"/>
          </a:xfrm>
        </p:spPr>
        <p:txBody>
          <a:bodyPr anchor="ctr"/>
          <a:lstStyle>
            <a:lvl1pPr marL="0" indent="0">
              <a:buNone/>
              <a:defRPr sz="9200" b="0" cap="all" baseline="0">
                <a:solidFill>
                  <a:schemeClr val="tx1"/>
                </a:solidFill>
              </a:defRPr>
            </a:lvl1pPr>
            <a:lvl2pPr>
              <a:buNone/>
              <a:defRPr sz="7700" b="1"/>
            </a:lvl2pPr>
            <a:lvl3pPr>
              <a:buNone/>
              <a:defRPr sz="6900" b="1"/>
            </a:lvl3pPr>
            <a:lvl4pPr>
              <a:buNone/>
              <a:defRPr sz="6100" b="1"/>
            </a:lvl4pPr>
            <a:lvl5pPr>
              <a:buNone/>
              <a:defRPr sz="61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2802852" y="8059341"/>
            <a:ext cx="11140142" cy="3942157"/>
          </a:xfrm>
        </p:spPr>
        <p:txBody>
          <a:bodyPr anchor="ctr"/>
          <a:lstStyle>
            <a:lvl1pPr marL="0" indent="0">
              <a:buNone/>
              <a:defRPr sz="9200" b="0" cap="all" baseline="0">
                <a:solidFill>
                  <a:schemeClr val="tx1"/>
                </a:solidFill>
              </a:defRPr>
            </a:lvl1pPr>
            <a:lvl2pPr>
              <a:buNone/>
              <a:defRPr sz="7700" b="1"/>
            </a:lvl2pPr>
            <a:lvl3pPr>
              <a:buNone/>
              <a:defRPr sz="6900" b="1"/>
            </a:lvl3pPr>
            <a:lvl4pPr>
              <a:buNone/>
              <a:defRPr sz="6100" b="1"/>
            </a:lvl4pPr>
            <a:lvl5pPr>
              <a:buNone/>
              <a:defRPr sz="61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1260158" y="12401553"/>
            <a:ext cx="11135768" cy="19760806"/>
          </a:xfrm>
        </p:spPr>
        <p:txBody>
          <a:bodyPr/>
          <a:lstStyle>
            <a:lvl1pPr>
              <a:defRPr sz="9200"/>
            </a:lvl1pPr>
            <a:lvl2pPr>
              <a:defRPr sz="7700"/>
            </a:lvl2pPr>
            <a:lvl3pPr>
              <a:defRPr sz="6900"/>
            </a:lvl3pPr>
            <a:lvl4pPr>
              <a:defRPr sz="6100"/>
            </a:lvl4pPr>
            <a:lvl5pPr>
              <a:defRPr sz="61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12802852" y="12401553"/>
            <a:ext cx="11140142" cy="19760806"/>
          </a:xfrm>
        </p:spPr>
        <p:txBody>
          <a:bodyPr/>
          <a:lstStyle>
            <a:lvl1pPr>
              <a:defRPr sz="9200"/>
            </a:lvl1pPr>
            <a:lvl2pPr>
              <a:defRPr sz="7700"/>
            </a:lvl2pPr>
            <a:lvl3pPr>
              <a:defRPr sz="6900"/>
            </a:lvl3pPr>
            <a:lvl4pPr>
              <a:defRPr sz="6100"/>
            </a:lvl4pPr>
            <a:lvl5pPr>
              <a:defRPr sz="61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97F6967-DEF3-44B6-A87F-994CCFCAB7E6}" type="datetimeFigureOut">
              <a:rPr lang="en-US" smtClean="0"/>
              <a:t>10/12/2010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C93814-DF56-4BEC-915F-F48C3753DA7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97F6967-DEF3-44B6-A87F-994CCFCAB7E6}" type="datetimeFigureOut">
              <a:rPr lang="en-US" smtClean="0"/>
              <a:t>10/12/2010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C93814-DF56-4BEC-915F-F48C3753DA7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7F6967-DEF3-44B6-A87F-994CCFCAB7E6}" type="datetimeFigureOut">
              <a:rPr lang="en-US" smtClean="0"/>
              <a:t>10/12/2010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C93814-DF56-4BEC-915F-F48C3753DA7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60159" y="1433512"/>
            <a:ext cx="8291663" cy="6100763"/>
          </a:xfrm>
        </p:spPr>
        <p:txBody>
          <a:bodyPr vert="horz" anchor="b">
            <a:normAutofit/>
            <a:sp3d prstMaterial="softEdge"/>
          </a:bodyPr>
          <a:lstStyle>
            <a:lvl1pPr algn="l">
              <a:buNone/>
              <a:defRPr sz="84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260159" y="8001003"/>
            <a:ext cx="8291663" cy="24161356"/>
          </a:xfrm>
        </p:spPr>
        <p:txBody>
          <a:bodyPr/>
          <a:lstStyle>
            <a:lvl1pPr marL="0" indent="0">
              <a:buNone/>
              <a:defRPr sz="5400"/>
            </a:lvl1pPr>
            <a:lvl2pPr>
              <a:buNone/>
              <a:defRPr sz="4600"/>
            </a:lvl2pPr>
            <a:lvl3pPr>
              <a:buNone/>
              <a:defRPr sz="3800"/>
            </a:lvl3pPr>
            <a:lvl4pPr>
              <a:buNone/>
              <a:defRPr sz="3400"/>
            </a:lvl4pPr>
            <a:lvl5pPr>
              <a:buNone/>
              <a:defRPr sz="34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853732" y="1433515"/>
            <a:ext cx="14089261" cy="30728843"/>
          </a:xfrm>
        </p:spPr>
        <p:txBody>
          <a:bodyPr/>
          <a:lstStyle>
            <a:lvl1pPr>
              <a:defRPr sz="9900"/>
            </a:lvl1pPr>
            <a:lvl2pPr>
              <a:defRPr sz="9200"/>
            </a:lvl2pPr>
            <a:lvl3pPr>
              <a:defRPr sz="8400"/>
            </a:lvl3pPr>
            <a:lvl4pPr>
              <a:defRPr sz="7700"/>
            </a:lvl4pPr>
            <a:lvl5pPr>
              <a:defRPr sz="69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97F6967-DEF3-44B6-A87F-994CCFCAB7E6}" type="datetimeFigureOut">
              <a:rPr lang="en-US" smtClean="0"/>
              <a:t>10/12/2010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C93814-DF56-4BEC-915F-F48C3753DA7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0630" y="3200400"/>
            <a:ext cx="15121890" cy="2742012"/>
          </a:xfrm>
        </p:spPr>
        <p:txBody>
          <a:bodyPr lIns="174879" rIns="174879" bIns="0" anchor="b">
            <a:sp3d prstMaterial="softEdge"/>
          </a:bodyPr>
          <a:lstStyle>
            <a:lvl1pPr algn="ctr">
              <a:buNone/>
              <a:defRPr sz="77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5040630" y="9617869"/>
            <a:ext cx="15121890" cy="208026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marL="0" indent="0" algn="l" rtl="0" eaLnBrk="1" latinLnBrk="0" hangingPunct="1">
              <a:buNone/>
              <a:defRPr sz="12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5040630" y="6125632"/>
            <a:ext cx="15121890" cy="2784348"/>
          </a:xfrm>
        </p:spPr>
        <p:txBody>
          <a:bodyPr lIns="174879" tIns="174879" rIns="174879" anchor="t"/>
          <a:lstStyle>
            <a:lvl1pPr marL="0" indent="0" algn="ctr">
              <a:buNone/>
              <a:defRPr sz="5400"/>
            </a:lvl1pPr>
            <a:lvl2pPr>
              <a:defRPr sz="4600"/>
            </a:lvl2pPr>
            <a:lvl3pPr>
              <a:defRPr sz="3800"/>
            </a:lvl3pPr>
            <a:lvl4pPr>
              <a:defRPr sz="3400"/>
            </a:lvl4pPr>
            <a:lvl5pPr>
              <a:defRPr sz="34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97F6967-DEF3-44B6-A87F-994CCFCAB7E6}" type="datetimeFigureOut">
              <a:rPr lang="en-US" smtClean="0"/>
              <a:t>10/12/2010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C93814-DF56-4BEC-915F-F48C3753DA7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1260158" y="1441850"/>
            <a:ext cx="22682835" cy="6000750"/>
          </a:xfrm>
          <a:prstGeom prst="rect">
            <a:avLst/>
          </a:prstGeom>
        </p:spPr>
        <p:txBody>
          <a:bodyPr vert="horz" lIns="349758" tIns="174879" rIns="349758" bIns="174879"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1260158" y="8401050"/>
            <a:ext cx="22682835" cy="24723090"/>
          </a:xfrm>
          <a:prstGeom prst="rect">
            <a:avLst/>
          </a:prstGeom>
        </p:spPr>
        <p:txBody>
          <a:bodyPr vert="horz" lIns="349758" tIns="174879" rIns="349758" bIns="174879">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1260158" y="33687547"/>
            <a:ext cx="5880735" cy="1916906"/>
          </a:xfrm>
          <a:prstGeom prst="rect">
            <a:avLst/>
          </a:prstGeom>
        </p:spPr>
        <p:txBody>
          <a:bodyPr vert="horz" lIns="349758" tIns="174879" rIns="349758" bIns="174879" anchor="b"/>
          <a:lstStyle>
            <a:lvl1pPr algn="l" eaLnBrk="1" latinLnBrk="0" hangingPunct="1">
              <a:defRPr kumimoji="0" sz="4600">
                <a:solidFill>
                  <a:schemeClr val="tx1">
                    <a:shade val="50000"/>
                  </a:schemeClr>
                </a:solidFill>
              </a:defRPr>
            </a:lvl1pPr>
          </a:lstStyle>
          <a:p>
            <a:fld id="{697F6967-DEF3-44B6-A87F-994CCFCAB7E6}" type="datetimeFigureOut">
              <a:rPr lang="en-US" smtClean="0"/>
              <a:t>10/12/2010</a:t>
            </a:fld>
            <a:endParaRPr lang="en-US"/>
          </a:p>
        </p:txBody>
      </p:sp>
      <p:sp>
        <p:nvSpPr>
          <p:cNvPr id="3" name="Footer Placeholder 2"/>
          <p:cNvSpPr>
            <a:spLocks noGrp="1"/>
          </p:cNvSpPr>
          <p:nvPr>
            <p:ph type="ftr" sz="quarter" idx="3"/>
          </p:nvPr>
        </p:nvSpPr>
        <p:spPr>
          <a:xfrm>
            <a:off x="8611076" y="33687547"/>
            <a:ext cx="7980998" cy="1916906"/>
          </a:xfrm>
          <a:prstGeom prst="rect">
            <a:avLst/>
          </a:prstGeom>
        </p:spPr>
        <p:txBody>
          <a:bodyPr vert="horz" lIns="349758" tIns="174879" rIns="349758" bIns="174879" anchor="b"/>
          <a:lstStyle>
            <a:lvl1pPr algn="ctr" eaLnBrk="1" latinLnBrk="0" hangingPunct="1">
              <a:defRPr kumimoji="0" sz="46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21842730" y="33687547"/>
            <a:ext cx="2100263" cy="1916906"/>
          </a:xfrm>
          <a:prstGeom prst="rect">
            <a:avLst/>
          </a:prstGeom>
        </p:spPr>
        <p:txBody>
          <a:bodyPr vert="horz" lIns="0" tIns="174879" rIns="0" bIns="174879" anchor="b"/>
          <a:lstStyle>
            <a:lvl1pPr algn="r" eaLnBrk="1" latinLnBrk="0" hangingPunct="1">
              <a:defRPr kumimoji="0" sz="4600">
                <a:solidFill>
                  <a:schemeClr val="tx1">
                    <a:shade val="50000"/>
                  </a:schemeClr>
                </a:solidFill>
              </a:defRPr>
            </a:lvl1pPr>
          </a:lstStyle>
          <a:p>
            <a:fld id="{2CC93814-DF56-4BEC-915F-F48C3753DA71}"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latinLnBrk="0" hangingPunct="1">
        <a:spcBef>
          <a:spcPct val="0"/>
        </a:spcBef>
        <a:buNone/>
        <a:defRPr kumimoji="0" sz="157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2098548" indent="-1573911" algn="l" rtl="0" eaLnBrk="1" latinLnBrk="0" hangingPunct="1">
        <a:spcBef>
          <a:spcPct val="20000"/>
        </a:spcBef>
        <a:buClr>
          <a:schemeClr val="tx1">
            <a:shade val="95000"/>
          </a:schemeClr>
        </a:buClr>
        <a:buSzPct val="65000"/>
        <a:buFont typeface="Wingdings 2"/>
        <a:buChar char=""/>
        <a:defRPr kumimoji="0" sz="10700" kern="1200">
          <a:solidFill>
            <a:schemeClr val="tx1"/>
          </a:solidFill>
          <a:latin typeface="+mn-lt"/>
          <a:ea typeface="+mn-ea"/>
          <a:cs typeface="+mn-cs"/>
        </a:defRPr>
      </a:lvl1pPr>
      <a:lvl2pPr marL="3322701" indent="-1084250" algn="l" rtl="0" eaLnBrk="1" latinLnBrk="0" hangingPunct="1">
        <a:spcBef>
          <a:spcPct val="20000"/>
        </a:spcBef>
        <a:buClr>
          <a:schemeClr val="tx1"/>
        </a:buClr>
        <a:buSzPct val="80000"/>
        <a:buFont typeface="Wingdings 2"/>
        <a:buChar char=""/>
        <a:defRPr kumimoji="0" sz="9200" kern="1200">
          <a:solidFill>
            <a:schemeClr val="tx1"/>
          </a:solidFill>
          <a:latin typeface="+mn-lt"/>
          <a:ea typeface="+mn-ea"/>
          <a:cs typeface="+mn-cs"/>
        </a:defRPr>
      </a:lvl2pPr>
      <a:lvl3pPr marL="4336999" indent="-874395" algn="l" rtl="0" eaLnBrk="1" latinLnBrk="0" hangingPunct="1">
        <a:spcBef>
          <a:spcPct val="20000"/>
        </a:spcBef>
        <a:buClr>
          <a:schemeClr val="tx1"/>
        </a:buClr>
        <a:buSzPct val="95000"/>
        <a:buFont typeface="Wingdings"/>
        <a:buChar char=""/>
        <a:defRPr kumimoji="0" sz="8400" kern="1200">
          <a:solidFill>
            <a:schemeClr val="tx1"/>
          </a:solidFill>
          <a:latin typeface="+mn-lt"/>
          <a:ea typeface="+mn-ea"/>
          <a:cs typeface="+mn-cs"/>
        </a:defRPr>
      </a:lvl3pPr>
      <a:lvl4pPr marL="5176418" indent="-699516" algn="l" rtl="0" eaLnBrk="1" latinLnBrk="0" hangingPunct="1">
        <a:spcBef>
          <a:spcPct val="20000"/>
        </a:spcBef>
        <a:buClr>
          <a:schemeClr val="tx1"/>
        </a:buClr>
        <a:buSzPct val="100000"/>
        <a:buFont typeface="Wingdings 3"/>
        <a:buChar char=""/>
        <a:defRPr kumimoji="0" sz="7700" kern="1200">
          <a:solidFill>
            <a:schemeClr val="tx1"/>
          </a:solidFill>
          <a:latin typeface="+mn-lt"/>
          <a:ea typeface="+mn-ea"/>
          <a:cs typeface="+mn-cs"/>
        </a:defRPr>
      </a:lvl4pPr>
      <a:lvl5pPr marL="5910910" indent="-699516" algn="l" rtl="0" eaLnBrk="1" latinLnBrk="0" hangingPunct="1">
        <a:spcBef>
          <a:spcPct val="20000"/>
        </a:spcBef>
        <a:buClr>
          <a:schemeClr val="tx1"/>
        </a:buClr>
        <a:buFont typeface="Wingdings 2"/>
        <a:buChar char=""/>
        <a:defRPr kumimoji="0" sz="7700" kern="1200">
          <a:solidFill>
            <a:schemeClr val="tx1"/>
          </a:solidFill>
          <a:latin typeface="+mn-lt"/>
          <a:ea typeface="+mn-ea"/>
          <a:cs typeface="+mn-cs"/>
        </a:defRPr>
      </a:lvl5pPr>
      <a:lvl6pPr marL="6750329" indent="-699516" algn="l" rtl="0" eaLnBrk="1" latinLnBrk="0" hangingPunct="1">
        <a:spcBef>
          <a:spcPct val="20000"/>
        </a:spcBef>
        <a:buClr>
          <a:schemeClr val="tx1"/>
        </a:buClr>
        <a:buFont typeface="Wingdings 3"/>
        <a:buChar char=""/>
        <a:defRPr kumimoji="0" sz="6900" kern="1200">
          <a:solidFill>
            <a:schemeClr val="tx1"/>
          </a:solidFill>
          <a:latin typeface="+mn-lt"/>
          <a:ea typeface="+mn-ea"/>
          <a:cs typeface="+mn-cs"/>
        </a:defRPr>
      </a:lvl6pPr>
      <a:lvl7pPr marL="7519797" indent="-699516" algn="l" rtl="0" eaLnBrk="1" latinLnBrk="0" hangingPunct="1">
        <a:spcBef>
          <a:spcPct val="20000"/>
        </a:spcBef>
        <a:buClr>
          <a:schemeClr val="tx1"/>
        </a:buClr>
        <a:buFont typeface="Wingdings 2"/>
        <a:buChar char=""/>
        <a:defRPr kumimoji="0" sz="6100" kern="1200">
          <a:solidFill>
            <a:schemeClr val="tx1"/>
          </a:solidFill>
          <a:latin typeface="+mn-lt"/>
          <a:ea typeface="+mn-ea"/>
          <a:cs typeface="+mn-cs"/>
        </a:defRPr>
      </a:lvl7pPr>
      <a:lvl8pPr marL="8289265" indent="-699516" algn="l" rtl="0" eaLnBrk="1" latinLnBrk="0" hangingPunct="1">
        <a:spcBef>
          <a:spcPct val="20000"/>
        </a:spcBef>
        <a:buClr>
          <a:schemeClr val="tx1"/>
        </a:buClr>
        <a:buFont typeface="Wingdings 2"/>
        <a:buChar char=""/>
        <a:defRPr kumimoji="0" sz="5400" kern="1200">
          <a:solidFill>
            <a:schemeClr val="tx1"/>
          </a:solidFill>
          <a:latin typeface="+mn-lt"/>
          <a:ea typeface="+mn-ea"/>
          <a:cs typeface="+mn-cs"/>
        </a:defRPr>
      </a:lvl8pPr>
      <a:lvl9pPr marL="9058732" indent="-699516" algn="l" rtl="0" eaLnBrk="1" latinLnBrk="0" hangingPunct="1">
        <a:spcBef>
          <a:spcPct val="20000"/>
        </a:spcBef>
        <a:buClr>
          <a:schemeClr val="tx1"/>
        </a:buClr>
        <a:buFont typeface="Wingdings 2"/>
        <a:buChar char=""/>
        <a:defRPr kumimoji="0" sz="5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1748790" algn="l" rtl="0" eaLnBrk="1" latinLnBrk="0" hangingPunct="1">
        <a:defRPr kumimoji="0" kern="1200">
          <a:solidFill>
            <a:schemeClr val="tx1"/>
          </a:solidFill>
          <a:latin typeface="+mn-lt"/>
          <a:ea typeface="+mn-ea"/>
          <a:cs typeface="+mn-cs"/>
        </a:defRPr>
      </a:lvl2pPr>
      <a:lvl3pPr marL="3497580" algn="l" rtl="0" eaLnBrk="1" latinLnBrk="0" hangingPunct="1">
        <a:defRPr kumimoji="0" kern="1200">
          <a:solidFill>
            <a:schemeClr val="tx1"/>
          </a:solidFill>
          <a:latin typeface="+mn-lt"/>
          <a:ea typeface="+mn-ea"/>
          <a:cs typeface="+mn-cs"/>
        </a:defRPr>
      </a:lvl3pPr>
      <a:lvl4pPr marL="5246370" algn="l" rtl="0" eaLnBrk="1" latinLnBrk="0" hangingPunct="1">
        <a:defRPr kumimoji="0" kern="1200">
          <a:solidFill>
            <a:schemeClr val="tx1"/>
          </a:solidFill>
          <a:latin typeface="+mn-lt"/>
          <a:ea typeface="+mn-ea"/>
          <a:cs typeface="+mn-cs"/>
        </a:defRPr>
      </a:lvl4pPr>
      <a:lvl5pPr marL="6995160" algn="l" rtl="0" eaLnBrk="1" latinLnBrk="0" hangingPunct="1">
        <a:defRPr kumimoji="0" kern="1200">
          <a:solidFill>
            <a:schemeClr val="tx1"/>
          </a:solidFill>
          <a:latin typeface="+mn-lt"/>
          <a:ea typeface="+mn-ea"/>
          <a:cs typeface="+mn-cs"/>
        </a:defRPr>
      </a:lvl5pPr>
      <a:lvl6pPr marL="8743950" algn="l" rtl="0" eaLnBrk="1" latinLnBrk="0" hangingPunct="1">
        <a:defRPr kumimoji="0" kern="1200">
          <a:solidFill>
            <a:schemeClr val="tx1"/>
          </a:solidFill>
          <a:latin typeface="+mn-lt"/>
          <a:ea typeface="+mn-ea"/>
          <a:cs typeface="+mn-cs"/>
        </a:defRPr>
      </a:lvl6pPr>
      <a:lvl7pPr marL="10492740" algn="l" rtl="0" eaLnBrk="1" latinLnBrk="0" hangingPunct="1">
        <a:defRPr kumimoji="0" kern="1200">
          <a:solidFill>
            <a:schemeClr val="tx1"/>
          </a:solidFill>
          <a:latin typeface="+mn-lt"/>
          <a:ea typeface="+mn-ea"/>
          <a:cs typeface="+mn-cs"/>
        </a:defRPr>
      </a:lvl7pPr>
      <a:lvl8pPr marL="12241530" algn="l" rtl="0" eaLnBrk="1" latinLnBrk="0" hangingPunct="1">
        <a:defRPr kumimoji="0" kern="1200">
          <a:solidFill>
            <a:schemeClr val="tx1"/>
          </a:solidFill>
          <a:latin typeface="+mn-lt"/>
          <a:ea typeface="+mn-ea"/>
          <a:cs typeface="+mn-cs"/>
        </a:defRPr>
      </a:lvl8pPr>
      <a:lvl9pPr marL="1399032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56359" y="216124"/>
            <a:ext cx="22250472" cy="4536654"/>
          </a:xfrm>
        </p:spPr>
        <p:txBody>
          <a:bodyPr>
            <a:normAutofit/>
          </a:bodyPr>
          <a:lstStyle/>
          <a:p>
            <a:r>
              <a:rPr lang="en-US" sz="8900" dirty="0" smtClean="0">
                <a:solidFill>
                  <a:schemeClr val="tx1"/>
                </a:solidFill>
                <a:latin typeface="Arial" pitchFamily="34" charset="0"/>
                <a:cs typeface="Arial" pitchFamily="34" charset="0"/>
              </a:rPr>
              <a:t>QUALITY OF CORN EXTRUDATES AND EXTRUDATES FROM SELECTED CORN PRODUCTS </a:t>
            </a:r>
            <a:endParaRPr lang="en-US" dirty="0">
              <a:solidFill>
                <a:schemeClr val="tx1"/>
              </a:solidFill>
            </a:endParaRPr>
          </a:p>
        </p:txBody>
      </p:sp>
      <p:pic>
        <p:nvPicPr>
          <p:cNvPr id="1026" name="Picture 2" descr="\\Server\finsdokumentacija\paket za zaposlene\logo\FINS\vertikalan\FINS.jpg"/>
          <p:cNvPicPr>
            <a:picLocks noChangeAspect="1" noChangeArrowheads="1"/>
          </p:cNvPicPr>
          <p:nvPr/>
        </p:nvPicPr>
        <p:blipFill>
          <a:blip r:embed="rId2" cstate="print"/>
          <a:srcRect/>
          <a:stretch>
            <a:fillRect/>
          </a:stretch>
        </p:blipFill>
        <p:spPr bwMode="auto">
          <a:xfrm>
            <a:off x="360215" y="1080370"/>
            <a:ext cx="1584176" cy="1985164"/>
          </a:xfrm>
          <a:prstGeom prst="rect">
            <a:avLst/>
          </a:prstGeom>
          <a:noFill/>
        </p:spPr>
      </p:pic>
      <p:sp>
        <p:nvSpPr>
          <p:cNvPr id="1027" name="Rectangle 3"/>
          <p:cNvSpPr>
            <a:spLocks noChangeArrowheads="1"/>
          </p:cNvSpPr>
          <p:nvPr/>
        </p:nvSpPr>
        <p:spPr bwMode="auto">
          <a:xfrm>
            <a:off x="755576" y="4931545"/>
            <a:ext cx="23691999" cy="76944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sz="4400" b="1" i="1" u="none" strike="noStrike" cap="none" normalizeH="0" baseline="0" dirty="0" smtClean="0">
                <a:ln>
                  <a:noFill/>
                </a:ln>
                <a:solidFill>
                  <a:schemeClr val="tx1"/>
                </a:solidFill>
                <a:effectLst/>
                <a:latin typeface="Arial" pitchFamily="34" charset="0"/>
                <a:ea typeface="Calibri" pitchFamily="34" charset="0"/>
                <a:cs typeface="Arial" pitchFamily="34" charset="0"/>
              </a:rPr>
              <a:t>Dragan Živančev,  Slavko Filipović, Šandor Kormanjoš, Jelena Filipović, Marijana Sakač</a:t>
            </a:r>
            <a:endParaRPr kumimoji="0" lang="sr-Latn-CS" sz="4400" b="1" i="0" u="none" strike="noStrike" cap="none" normalizeH="0" baseline="0" dirty="0" smtClean="0">
              <a:ln>
                <a:noFill/>
              </a:ln>
              <a:solidFill>
                <a:schemeClr val="tx1"/>
              </a:solidFill>
              <a:effectLst/>
              <a:latin typeface="Arial" pitchFamily="34" charset="0"/>
              <a:cs typeface="Arial" pitchFamily="34" charset="0"/>
            </a:endParaRPr>
          </a:p>
        </p:txBody>
      </p:sp>
      <p:sp>
        <p:nvSpPr>
          <p:cNvPr id="1028" name="Rectangle 4"/>
          <p:cNvSpPr>
            <a:spLocks noChangeArrowheads="1"/>
          </p:cNvSpPr>
          <p:nvPr/>
        </p:nvSpPr>
        <p:spPr bwMode="auto">
          <a:xfrm>
            <a:off x="2273758" y="5999561"/>
            <a:ext cx="20412769" cy="76944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Institute for food technology, </a:t>
            </a:r>
            <a:r>
              <a:rPr kumimoji="0" lang="en-US" sz="4400" b="1" i="0" u="none" strike="noStrike" cap="none" normalizeH="0" baseline="0" dirty="0" err="1" smtClean="0">
                <a:ln>
                  <a:noFill/>
                </a:ln>
                <a:solidFill>
                  <a:schemeClr val="tx1"/>
                </a:solidFill>
                <a:effectLst/>
                <a:latin typeface="Arial" pitchFamily="34" charset="0"/>
                <a:ea typeface="Calibri" pitchFamily="34" charset="0"/>
                <a:cs typeface="Arial" pitchFamily="34" charset="0"/>
              </a:rPr>
              <a:t>Bulevar</a:t>
            </a:r>
            <a:r>
              <a:rPr kumimoji="0" lang="en-US" sz="4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4400" b="1" i="0" u="none" strike="noStrike" cap="none" normalizeH="0" baseline="0" dirty="0" err="1" smtClean="0">
                <a:ln>
                  <a:noFill/>
                </a:ln>
                <a:solidFill>
                  <a:schemeClr val="tx1"/>
                </a:solidFill>
                <a:effectLst/>
                <a:latin typeface="Arial" pitchFamily="34" charset="0"/>
                <a:ea typeface="Calibri" pitchFamily="34" charset="0"/>
                <a:cs typeface="Arial" pitchFamily="34" charset="0"/>
              </a:rPr>
              <a:t>cara</a:t>
            </a:r>
            <a:r>
              <a:rPr kumimoji="0" lang="en-US" sz="4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n-US" sz="4400" b="1" i="0" u="none" strike="noStrike" cap="none" normalizeH="0" baseline="0" dirty="0" err="1" smtClean="0">
                <a:ln>
                  <a:noFill/>
                </a:ln>
                <a:solidFill>
                  <a:schemeClr val="tx1"/>
                </a:solidFill>
                <a:effectLst/>
                <a:latin typeface="Arial" pitchFamily="34" charset="0"/>
                <a:ea typeface="Calibri" pitchFamily="34" charset="0"/>
                <a:cs typeface="Arial" pitchFamily="34" charset="0"/>
              </a:rPr>
              <a:t>Lazara</a:t>
            </a:r>
            <a:r>
              <a:rPr kumimoji="0" lang="en-US" sz="4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1, 21000 Novi Sad, Serbia</a:t>
            </a:r>
            <a:endParaRPr kumimoji="0" lang="en-US" sz="4400" b="1" i="0" u="none" strike="noStrike" cap="none" normalizeH="0" baseline="0" dirty="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288032" y="7051225"/>
            <a:ext cx="24482895"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ACKNOWLEDGEMENTS</a:t>
            </a:r>
            <a:endParaRPr kumimoji="0" lang="en-US" sz="32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sr-Latn-CS" sz="3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This work was supported by Ministry of Science and Technological Development, Republic of Serbia, the Project No. 20068 (Foods for Consumers with Special Demands and Needs), </a:t>
            </a:r>
            <a:endParaRPr kumimoji="0" lang="sr-Latn-CS"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1030" name="Rectangle 6"/>
          <p:cNvSpPr>
            <a:spLocks noChangeArrowheads="1"/>
          </p:cNvSpPr>
          <p:nvPr/>
        </p:nvSpPr>
        <p:spPr bwMode="auto">
          <a:xfrm>
            <a:off x="143654" y="8681026"/>
            <a:ext cx="24915118"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000" b="1" i="0" u="none" strike="noStrike" cap="none" normalizeH="0" baseline="0" dirty="0" smtClean="0">
                <a:ln>
                  <a:noFill/>
                </a:ln>
                <a:effectLst/>
                <a:latin typeface="Arial" pitchFamily="34" charset="0"/>
                <a:ea typeface="Calibri" pitchFamily="34" charset="0"/>
                <a:cs typeface="Arial" pitchFamily="34" charset="0"/>
              </a:rPr>
              <a:t>ABSTRACT</a:t>
            </a:r>
            <a:endParaRPr kumimoji="0" lang="en-US" sz="3000" b="1" i="0" u="none" strike="noStrike" cap="none" normalizeH="0" baseline="0" dirty="0" smtClean="0">
              <a:ln>
                <a:noFill/>
              </a:ln>
              <a:effectLst/>
              <a:latin typeface="Arial" pitchFamily="34" charset="0"/>
              <a:cs typeface="Arial" pitchFamily="34" charset="0"/>
            </a:endParaRPr>
          </a:p>
          <a:p>
            <a:pPr marL="0" marR="0" lvl="0" indent="0" algn="just" defTabSz="914400" rtl="0" eaLnBrk="0" fontAlgn="t" latinLnBrk="0" hangingPunct="0">
              <a:lnSpc>
                <a:spcPct val="100000"/>
              </a:lnSpc>
              <a:spcBef>
                <a:spcPct val="0"/>
              </a:spcBef>
              <a:spcAft>
                <a:spcPct val="0"/>
              </a:spcAft>
              <a:buClrTx/>
              <a:buSzTx/>
              <a:buFontTx/>
              <a:buNone/>
              <a:tabLst/>
            </a:pPr>
            <a:r>
              <a:rPr kumimoji="0" lang="en-US" sz="3000" b="1" i="0" u="none" strike="noStrike" cap="none" normalizeH="0" baseline="0" dirty="0" smtClean="0">
                <a:ln>
                  <a:noFill/>
                </a:ln>
                <a:effectLst/>
                <a:latin typeface="Arial" pitchFamily="34" charset="0"/>
                <a:ea typeface="Times New Roman" pitchFamily="18" charset="0"/>
                <a:cs typeface="Arial" pitchFamily="34" charset="0"/>
              </a:rPr>
              <a:t>Food production worldwide is one of the major challenges of the modern life. Therefore, novel technology processes are applying to increase the nutritional value of raw materials, food and feed. One sophisticated technological process for improving nutritional value and quality of raw materials is extrusion.</a:t>
            </a:r>
            <a:endParaRPr kumimoji="0" lang="en-US" sz="3000" b="1" i="0" u="none" strike="noStrike" cap="none" normalizeH="0" baseline="0" dirty="0" smtClean="0">
              <a:ln>
                <a:noFill/>
              </a:ln>
              <a:effectLst/>
              <a:latin typeface="Arial" pitchFamily="34" charset="0"/>
              <a:cs typeface="Arial" pitchFamily="34" charset="0"/>
            </a:endParaRPr>
          </a:p>
          <a:p>
            <a:pPr marL="0" marR="0" lvl="0" indent="0" algn="just" defTabSz="914400" rtl="0" eaLnBrk="0" fontAlgn="t" latinLnBrk="0" hangingPunct="0">
              <a:lnSpc>
                <a:spcPct val="100000"/>
              </a:lnSpc>
              <a:spcBef>
                <a:spcPct val="0"/>
              </a:spcBef>
              <a:spcAft>
                <a:spcPct val="0"/>
              </a:spcAft>
              <a:buClrTx/>
              <a:buSzTx/>
              <a:buFontTx/>
              <a:buNone/>
              <a:tabLst/>
            </a:pPr>
            <a:r>
              <a:rPr kumimoji="0" lang="en-US" sz="3000" b="1" i="0" u="none" strike="noStrike" cap="none" normalizeH="0" baseline="0" dirty="0" smtClean="0">
                <a:ln>
                  <a:noFill/>
                </a:ln>
                <a:effectLst/>
                <a:latin typeface="Arial" pitchFamily="34" charset="0"/>
                <a:ea typeface="Times New Roman" pitchFamily="18" charset="0"/>
                <a:cs typeface="Arial" pitchFamily="34" charset="0"/>
              </a:rPr>
              <a:t>Heat treating of cereals is used for improving their nutritional, hygiene, </a:t>
            </a:r>
            <a:r>
              <a:rPr kumimoji="0" lang="en-US" sz="3000" b="1" i="0" u="none" strike="noStrike" cap="none" normalizeH="0" baseline="0" dirty="0" err="1" smtClean="0">
                <a:ln>
                  <a:noFill/>
                </a:ln>
                <a:effectLst/>
                <a:latin typeface="Arial" pitchFamily="34" charset="0"/>
                <a:ea typeface="Times New Roman" pitchFamily="18" charset="0"/>
                <a:cs typeface="Arial" pitchFamily="34" charset="0"/>
              </a:rPr>
              <a:t>physico</a:t>
            </a:r>
            <a:r>
              <a:rPr kumimoji="0" lang="en-US" sz="3000" b="1" i="0" u="none" strike="noStrike" cap="none" normalizeH="0" baseline="0" dirty="0" smtClean="0">
                <a:ln>
                  <a:noFill/>
                </a:ln>
                <a:effectLst/>
                <a:latin typeface="Arial" pitchFamily="34" charset="0"/>
                <a:ea typeface="Times New Roman" pitchFamily="18" charset="0"/>
                <a:cs typeface="Arial" pitchFamily="34" charset="0"/>
              </a:rPr>
              <a:t>-chemical and other properties, i.e. it increases the nutrient value of some nutrients, improve sensory properties (i.e. increasing, "sweetness" of extruded product), provides the microbiological safety of the products and inactivate possibly present thermo-labile nutrients. This paper presents the </a:t>
            </a:r>
            <a:r>
              <a:rPr kumimoji="0" lang="en-US" sz="3000" b="1" i="0" u="none" strike="noStrike" cap="none" normalizeH="0" baseline="0" dirty="0" err="1" smtClean="0">
                <a:ln>
                  <a:noFill/>
                </a:ln>
                <a:effectLst/>
                <a:latin typeface="Arial" pitchFamily="34" charset="0"/>
                <a:ea typeface="Times New Roman" pitchFamily="18" charset="0"/>
                <a:cs typeface="Arial" pitchFamily="34" charset="0"/>
              </a:rPr>
              <a:t>technico</a:t>
            </a:r>
            <a:r>
              <a:rPr kumimoji="0" lang="en-US" sz="3000" b="1" i="0" u="none" strike="noStrike" cap="none" normalizeH="0" baseline="0" dirty="0" smtClean="0">
                <a:ln>
                  <a:noFill/>
                </a:ln>
                <a:effectLst/>
                <a:latin typeface="Arial" pitchFamily="34" charset="0"/>
                <a:ea typeface="Times New Roman" pitchFamily="18" charset="0"/>
                <a:cs typeface="Arial" pitchFamily="34" charset="0"/>
              </a:rPr>
              <a:t>-technological parameter of the process, </a:t>
            </a:r>
            <a:r>
              <a:rPr kumimoji="0" lang="en-US" sz="3000" b="1" i="0" u="none" strike="noStrike" cap="none" normalizeH="0" baseline="0" dirty="0" err="1" smtClean="0">
                <a:ln>
                  <a:noFill/>
                </a:ln>
                <a:effectLst/>
                <a:latin typeface="Arial" pitchFamily="34" charset="0"/>
                <a:ea typeface="Times New Roman" pitchFamily="18" charset="0"/>
                <a:cs typeface="Arial" pitchFamily="34" charset="0"/>
              </a:rPr>
              <a:t>physico</a:t>
            </a:r>
            <a:r>
              <a:rPr kumimoji="0" lang="en-US" sz="3000" b="1" i="0" u="none" strike="noStrike" cap="none" normalizeH="0" baseline="0" dirty="0" smtClean="0">
                <a:ln>
                  <a:noFill/>
                </a:ln>
                <a:effectLst/>
                <a:latin typeface="Arial" pitchFamily="34" charset="0"/>
                <a:ea typeface="Times New Roman" pitchFamily="18" charset="0"/>
                <a:cs typeface="Arial" pitchFamily="34" charset="0"/>
              </a:rPr>
              <a:t>-chemical composition and microbiological safety of raw materials before and after extrusion.</a:t>
            </a:r>
            <a:endParaRPr kumimoji="0" lang="en-US" sz="3000" b="1" i="0" u="none" strike="noStrike" cap="none" normalizeH="0" baseline="0" dirty="0" smtClean="0">
              <a:ln>
                <a:noFill/>
              </a:ln>
              <a:effectLst/>
              <a:latin typeface="Arial" pitchFamily="34" charset="0"/>
              <a:cs typeface="Arial" pitchFamily="34" charset="0"/>
            </a:endParaRPr>
          </a:p>
        </p:txBody>
      </p:sp>
      <p:sp>
        <p:nvSpPr>
          <p:cNvPr id="1031" name="Rectangle 7"/>
          <p:cNvSpPr>
            <a:spLocks noChangeArrowheads="1"/>
          </p:cNvSpPr>
          <p:nvPr/>
        </p:nvSpPr>
        <p:spPr bwMode="auto">
          <a:xfrm>
            <a:off x="0" y="30463379"/>
            <a:ext cx="2520315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000" b="1" i="0" u="none" strike="noStrike" cap="none" normalizeH="0" baseline="0" dirty="0" smtClean="0">
                <a:ln>
                  <a:noFill/>
                </a:ln>
                <a:effectLst/>
                <a:latin typeface="Arial" pitchFamily="34" charset="0"/>
                <a:ea typeface="Calibri" pitchFamily="34" charset="0"/>
                <a:cs typeface="Arial" pitchFamily="34" charset="0"/>
              </a:rPr>
              <a:t>CONCLUSIONS</a:t>
            </a:r>
            <a:endParaRPr kumimoji="0" lang="en-US" sz="3000" b="1" i="0" u="none" strike="noStrike" cap="none" normalizeH="0" baseline="0" dirty="0" smtClean="0">
              <a:ln>
                <a:noFill/>
              </a:ln>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sr-Latn-CS" sz="3000" b="1" i="0" u="none" strike="noStrike" cap="none" normalizeH="0" baseline="0" dirty="0" smtClean="0">
                <a:ln>
                  <a:noFill/>
                </a:ln>
                <a:effectLst/>
                <a:latin typeface="Arial" pitchFamily="34" charset="0"/>
                <a:ea typeface="Calibri" pitchFamily="34" charset="0"/>
                <a:cs typeface="Arial" pitchFamily="34" charset="0"/>
              </a:rPr>
              <a:t>Stable products were obtained by extrusion of whole-milled corn and light buckwheat flour mixture (ratio 9:1) at 115 ºC and 150 ºC. Application of higher extrusion temperature caused greater changes in physico-chemical properties of extrudates. Statistically significant changes in starch content, total and reducing sugar content, crude fat content and test wieght were detected for extrudate at 150 °C in comparison with extrudate obtained at lower temperature (115 °C) and with nonterated mixture.</a:t>
            </a:r>
            <a:endParaRPr kumimoji="0" lang="en-US" sz="3000" b="1" i="0" u="none" strike="noStrike" cap="none" normalizeH="0" baseline="0" dirty="0" smtClean="0">
              <a:ln>
                <a:noFill/>
              </a:ln>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3000" b="1" i="0" u="none" strike="noStrike" cap="none" normalizeH="0" baseline="0" dirty="0" smtClean="0">
                <a:ln>
                  <a:noFill/>
                </a:ln>
                <a:effectLst/>
                <a:latin typeface="Arial" pitchFamily="34" charset="0"/>
                <a:ea typeface="Calibri" pitchFamily="34" charset="0"/>
                <a:cs typeface="Arial" pitchFamily="34" charset="0"/>
              </a:rPr>
              <a:t>Corn extrusion at 90 and 95 ° C leads to </a:t>
            </a:r>
            <a:r>
              <a:rPr kumimoji="0" lang="en-US" sz="3000" b="1" i="0" u="none" strike="noStrike" cap="none" normalizeH="0" baseline="0" dirty="0" err="1" smtClean="0">
                <a:ln>
                  <a:noFill/>
                </a:ln>
                <a:effectLst/>
                <a:latin typeface="Arial" pitchFamily="34" charset="0"/>
                <a:ea typeface="Calibri" pitchFamily="34" charset="0"/>
                <a:cs typeface="Arial" pitchFamily="34" charset="0"/>
              </a:rPr>
              <a:t>physico</a:t>
            </a:r>
            <a:r>
              <a:rPr kumimoji="0" lang="en-US" sz="3000" b="1" i="0" u="none" strike="noStrike" cap="none" normalizeH="0" baseline="0" dirty="0" smtClean="0">
                <a:ln>
                  <a:noFill/>
                </a:ln>
                <a:effectLst/>
                <a:latin typeface="Arial" pitchFamily="34" charset="0"/>
                <a:ea typeface="Calibri" pitchFamily="34" charset="0"/>
                <a:cs typeface="Arial" pitchFamily="34" charset="0"/>
              </a:rPr>
              <a:t>-chemical changes in treated material, primarily to changes in the structure of proteins, which is demonstrated through significantly different levels of NSI, and accompanied by statistically significant differences of crude protein content. Dry extrusion of corn resulted in statistically significant changes of crude fat content in extruded product in comparison to untreated corn. The starch content of extruded corn was statistically significantly lower, with the consequent increase in the content of total sugar and reducing sugar.</a:t>
            </a:r>
            <a:endParaRPr kumimoji="0" lang="en-US" sz="3000" b="1" i="0" u="none" strike="noStrike" cap="none" normalizeH="0" baseline="0" dirty="0" smtClean="0">
              <a:ln>
                <a:noFill/>
              </a:ln>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sz="3000" b="1" i="0" u="none" strike="noStrike" cap="none" normalizeH="0" baseline="0" dirty="0" smtClean="0">
                <a:ln>
                  <a:noFill/>
                </a:ln>
                <a:effectLst/>
                <a:latin typeface="Arial" pitchFamily="34" charset="0"/>
                <a:ea typeface="Times New Roman" pitchFamily="18" charset="0"/>
                <a:cs typeface="Arial" pitchFamily="34" charset="0"/>
              </a:rPr>
              <a:t>Extruded enriched corn meal feed have higher nutritional value in comparison to the meal which is not extrude, also it is  microbiological safe. </a:t>
            </a:r>
            <a:endParaRPr kumimoji="0" lang="hr-HR" sz="3000" b="1" i="0" u="none" strike="noStrike" cap="none" normalizeH="0" baseline="0" dirty="0" smtClean="0">
              <a:ln>
                <a:noFill/>
              </a:ln>
              <a:effectLst/>
              <a:latin typeface="Arial" pitchFamily="34" charset="0"/>
              <a:cs typeface="Arial" pitchFamily="34" charset="0"/>
            </a:endParaRPr>
          </a:p>
        </p:txBody>
      </p:sp>
      <p:sp>
        <p:nvSpPr>
          <p:cNvPr id="1032" name="Rectangle 8"/>
          <p:cNvSpPr>
            <a:spLocks noChangeArrowheads="1"/>
          </p:cNvSpPr>
          <p:nvPr/>
        </p:nvSpPr>
        <p:spPr bwMode="auto">
          <a:xfrm>
            <a:off x="864271" y="13045892"/>
            <a:ext cx="792088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sz="2000" b="1" i="1" u="none" strike="noStrike" cap="none" normalizeH="0" baseline="0" dirty="0" smtClean="0">
                <a:ln>
                  <a:noFill/>
                </a:ln>
                <a:solidFill>
                  <a:schemeClr val="tx1"/>
                </a:solidFill>
                <a:effectLst/>
                <a:latin typeface="Arial" pitchFamily="34" charset="0"/>
                <a:ea typeface="Calibri" pitchFamily="34" charset="0"/>
                <a:cs typeface="Arial" pitchFamily="34" charset="0"/>
              </a:rPr>
              <a:t>Table 1. Particle size distribution of whole-milled corn and light buckwheat flour </a:t>
            </a:r>
            <a:endParaRPr kumimoji="0" lang="sr-Latn-CS" sz="2000" b="1"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11" name="Table 10"/>
          <p:cNvGraphicFramePr>
            <a:graphicFrameLocks noGrp="1"/>
          </p:cNvGraphicFramePr>
          <p:nvPr/>
        </p:nvGraphicFramePr>
        <p:xfrm>
          <a:off x="612275" y="13648942"/>
          <a:ext cx="8244884" cy="4626864"/>
        </p:xfrm>
        <a:graphic>
          <a:graphicData uri="http://schemas.openxmlformats.org/drawingml/2006/table">
            <a:tbl>
              <a:tblPr/>
              <a:tblGrid>
                <a:gridCol w="2818683"/>
                <a:gridCol w="2735687"/>
                <a:gridCol w="2690514"/>
              </a:tblGrid>
              <a:tr h="339658">
                <a:tc rowSpan="2">
                  <a:txBody>
                    <a:bodyPr/>
                    <a:lstStyle/>
                    <a:p>
                      <a:pPr algn="ctr">
                        <a:lnSpc>
                          <a:spcPct val="115000"/>
                        </a:lnSpc>
                        <a:spcAft>
                          <a:spcPts val="0"/>
                        </a:spcAft>
                      </a:pPr>
                      <a:r>
                        <a:rPr lang="sr-Latn-CS" sz="2400" dirty="0">
                          <a:latin typeface="Arial" pitchFamily="34" charset="0"/>
                          <a:ea typeface="Calibri"/>
                          <a:cs typeface="Arial" pitchFamily="34" charset="0"/>
                        </a:rPr>
                        <a:t>Sieve mash Ø (mm)</a:t>
                      </a:r>
                      <a:endParaRPr lang="en-US" sz="2400"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sr-Latn-CS" sz="2400">
                          <a:latin typeface="Arial" pitchFamily="34" charset="0"/>
                          <a:ea typeface="Calibri"/>
                          <a:cs typeface="Arial" pitchFamily="34" charset="0"/>
                        </a:rPr>
                        <a:t>Sieve overtails (%)</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339658">
                <a:tc vMerge="1">
                  <a:txBody>
                    <a:bodyPr/>
                    <a:lstStyle/>
                    <a:p>
                      <a:endParaRPr lang="en-US"/>
                    </a:p>
                  </a:txBody>
                  <a:tcPr/>
                </a:tc>
                <a:tc>
                  <a:txBody>
                    <a:bodyPr/>
                    <a:lstStyle/>
                    <a:p>
                      <a:pPr algn="ctr">
                        <a:lnSpc>
                          <a:spcPct val="115000"/>
                        </a:lnSpc>
                        <a:spcAft>
                          <a:spcPts val="0"/>
                        </a:spcAft>
                      </a:pPr>
                      <a:r>
                        <a:rPr lang="sr-Latn-CS" sz="2400" dirty="0">
                          <a:latin typeface="Arial" pitchFamily="34" charset="0"/>
                          <a:ea typeface="Calibri"/>
                          <a:cs typeface="Arial" pitchFamily="34" charset="0"/>
                        </a:rPr>
                        <a:t>Whole-milled corn</a:t>
                      </a:r>
                      <a:endParaRPr lang="en-US" sz="24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Light buckwheat flour/</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9658">
                <a:tc>
                  <a:txBody>
                    <a:bodyPr/>
                    <a:lstStyle/>
                    <a:p>
                      <a:pPr algn="ctr">
                        <a:lnSpc>
                          <a:spcPct val="115000"/>
                        </a:lnSpc>
                        <a:spcAft>
                          <a:spcPts val="0"/>
                        </a:spcAft>
                      </a:pPr>
                      <a:r>
                        <a:rPr lang="sr-Latn-CS" sz="2400">
                          <a:latin typeface="Arial" pitchFamily="34" charset="0"/>
                          <a:ea typeface="Calibri"/>
                          <a:cs typeface="Arial" pitchFamily="34" charset="0"/>
                        </a:rPr>
                        <a:t>2.00</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dirty="0">
                          <a:latin typeface="Arial" pitchFamily="34" charset="0"/>
                          <a:ea typeface="Calibri"/>
                          <a:cs typeface="Arial" pitchFamily="34" charset="0"/>
                        </a:rPr>
                        <a:t>19.1</a:t>
                      </a:r>
                      <a:endParaRPr lang="en-US" sz="24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9658">
                <a:tc>
                  <a:txBody>
                    <a:bodyPr/>
                    <a:lstStyle/>
                    <a:p>
                      <a:pPr algn="ctr">
                        <a:lnSpc>
                          <a:spcPct val="115000"/>
                        </a:lnSpc>
                        <a:spcAft>
                          <a:spcPts val="0"/>
                        </a:spcAft>
                      </a:pPr>
                      <a:r>
                        <a:rPr lang="sr-Latn-CS" sz="2400">
                          <a:latin typeface="Arial" pitchFamily="34" charset="0"/>
                          <a:ea typeface="Calibri"/>
                          <a:cs typeface="Arial" pitchFamily="34" charset="0"/>
                        </a:rPr>
                        <a:t>1.25</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dirty="0">
                          <a:latin typeface="Arial" pitchFamily="34" charset="0"/>
                          <a:ea typeface="Calibri"/>
                          <a:cs typeface="Arial" pitchFamily="34" charset="0"/>
                        </a:rPr>
                        <a:t>25.9</a:t>
                      </a:r>
                      <a:endParaRPr lang="en-US" sz="24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dirty="0">
                          <a:latin typeface="Arial" pitchFamily="34" charset="0"/>
                          <a:ea typeface="Calibri"/>
                          <a:cs typeface="Arial" pitchFamily="34" charset="0"/>
                        </a:rPr>
                        <a:t>-</a:t>
                      </a:r>
                      <a:endParaRPr lang="en-US" sz="24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9658">
                <a:tc>
                  <a:txBody>
                    <a:bodyPr/>
                    <a:lstStyle/>
                    <a:p>
                      <a:pPr algn="ctr">
                        <a:lnSpc>
                          <a:spcPct val="115000"/>
                        </a:lnSpc>
                        <a:spcAft>
                          <a:spcPts val="0"/>
                        </a:spcAft>
                      </a:pPr>
                      <a:r>
                        <a:rPr lang="sr-Latn-CS" sz="2400">
                          <a:latin typeface="Arial" pitchFamily="34" charset="0"/>
                          <a:ea typeface="Calibri"/>
                          <a:cs typeface="Arial" pitchFamily="34" charset="0"/>
                        </a:rPr>
                        <a:t>1.00</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9.9</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dirty="0">
                          <a:latin typeface="Arial" pitchFamily="34" charset="0"/>
                          <a:ea typeface="Calibri"/>
                          <a:cs typeface="Arial" pitchFamily="34" charset="0"/>
                        </a:rPr>
                        <a:t>-</a:t>
                      </a:r>
                      <a:endParaRPr lang="en-US" sz="24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9658">
                <a:tc>
                  <a:txBody>
                    <a:bodyPr/>
                    <a:lstStyle/>
                    <a:p>
                      <a:pPr algn="ctr">
                        <a:lnSpc>
                          <a:spcPct val="115000"/>
                        </a:lnSpc>
                        <a:spcAft>
                          <a:spcPts val="0"/>
                        </a:spcAft>
                      </a:pPr>
                      <a:r>
                        <a:rPr lang="sr-Latn-CS" sz="2400">
                          <a:latin typeface="Arial" pitchFamily="34" charset="0"/>
                          <a:ea typeface="Calibri"/>
                          <a:cs typeface="Arial" pitchFamily="34" charset="0"/>
                        </a:rPr>
                        <a:t>0.63</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13.6</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dirty="0">
                          <a:latin typeface="Arial" pitchFamily="34" charset="0"/>
                          <a:ea typeface="Calibri"/>
                          <a:cs typeface="Arial" pitchFamily="34" charset="0"/>
                        </a:rPr>
                        <a:t>0.2</a:t>
                      </a:r>
                      <a:endParaRPr lang="en-US" sz="24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9658">
                <a:tc>
                  <a:txBody>
                    <a:bodyPr/>
                    <a:lstStyle/>
                    <a:p>
                      <a:pPr algn="ctr">
                        <a:lnSpc>
                          <a:spcPct val="115000"/>
                        </a:lnSpc>
                        <a:spcAft>
                          <a:spcPts val="0"/>
                        </a:spcAft>
                      </a:pPr>
                      <a:r>
                        <a:rPr lang="sr-Latn-CS" sz="2400">
                          <a:latin typeface="Arial" pitchFamily="34" charset="0"/>
                          <a:ea typeface="Calibri"/>
                          <a:cs typeface="Arial" pitchFamily="34" charset="0"/>
                        </a:rPr>
                        <a:t>0.25</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19.9</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dirty="0">
                          <a:latin typeface="Arial" pitchFamily="34" charset="0"/>
                          <a:ea typeface="Calibri"/>
                          <a:cs typeface="Arial" pitchFamily="34" charset="0"/>
                        </a:rPr>
                        <a:t>8.5</a:t>
                      </a:r>
                      <a:endParaRPr lang="en-US" sz="24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9658">
                <a:tc>
                  <a:txBody>
                    <a:bodyPr/>
                    <a:lstStyle/>
                    <a:p>
                      <a:pPr algn="ctr">
                        <a:lnSpc>
                          <a:spcPct val="115000"/>
                        </a:lnSpc>
                        <a:spcAft>
                          <a:spcPts val="0"/>
                        </a:spcAft>
                      </a:pPr>
                      <a:r>
                        <a:rPr lang="sr-Latn-CS" sz="2400">
                          <a:latin typeface="Arial" pitchFamily="34" charset="0"/>
                          <a:ea typeface="Calibri"/>
                          <a:cs typeface="Arial" pitchFamily="34" charset="0"/>
                        </a:rPr>
                        <a:t>0.125</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11.5</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dirty="0">
                          <a:latin typeface="Arial" pitchFamily="34" charset="0"/>
                          <a:ea typeface="Calibri"/>
                          <a:cs typeface="Arial" pitchFamily="34" charset="0"/>
                        </a:rPr>
                        <a:t>32.6</a:t>
                      </a:r>
                      <a:endParaRPr lang="en-US" sz="24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9658">
                <a:tc>
                  <a:txBody>
                    <a:bodyPr/>
                    <a:lstStyle/>
                    <a:p>
                      <a:pPr algn="ctr">
                        <a:lnSpc>
                          <a:spcPct val="115000"/>
                        </a:lnSpc>
                        <a:spcAft>
                          <a:spcPts val="0"/>
                        </a:spcAft>
                      </a:pPr>
                      <a:r>
                        <a:rPr lang="sr-Latn-CS" sz="2400">
                          <a:latin typeface="Arial" pitchFamily="34" charset="0"/>
                          <a:ea typeface="Calibri"/>
                          <a:cs typeface="Arial" pitchFamily="34" charset="0"/>
                        </a:rPr>
                        <a:t>0.63</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0.1</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dirty="0">
                          <a:latin typeface="Arial" pitchFamily="34" charset="0"/>
                          <a:ea typeface="Calibri"/>
                          <a:cs typeface="Arial" pitchFamily="34" charset="0"/>
                        </a:rPr>
                        <a:t>46.8</a:t>
                      </a:r>
                      <a:endParaRPr lang="en-US" sz="24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9658">
                <a:tc>
                  <a:txBody>
                    <a:bodyPr/>
                    <a:lstStyle/>
                    <a:p>
                      <a:pPr algn="ctr">
                        <a:lnSpc>
                          <a:spcPct val="115000"/>
                        </a:lnSpc>
                        <a:spcAft>
                          <a:spcPts val="0"/>
                        </a:spcAft>
                      </a:pPr>
                      <a:r>
                        <a:rPr lang="sr-Latn-CS" sz="2400" dirty="0">
                          <a:latin typeface="Arial" pitchFamily="34" charset="0"/>
                          <a:ea typeface="Calibri"/>
                          <a:cs typeface="Arial" pitchFamily="34" charset="0"/>
                        </a:rPr>
                        <a:t>Bottom</a:t>
                      </a:r>
                      <a:endParaRPr lang="en-US" sz="24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dirty="0">
                          <a:latin typeface="Arial" pitchFamily="34" charset="0"/>
                          <a:ea typeface="Calibri"/>
                          <a:cs typeface="Arial" pitchFamily="34" charset="0"/>
                        </a:rPr>
                        <a:t>-</a:t>
                      </a:r>
                      <a:endParaRPr lang="en-US" sz="24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dirty="0">
                          <a:latin typeface="Arial" pitchFamily="34" charset="0"/>
                          <a:ea typeface="Calibri"/>
                          <a:cs typeface="Arial" pitchFamily="34" charset="0"/>
                        </a:rPr>
                        <a:t>11.9</a:t>
                      </a:r>
                      <a:endParaRPr lang="en-US" sz="24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2" name="Rectangle 11"/>
          <p:cNvSpPr/>
          <p:nvPr/>
        </p:nvSpPr>
        <p:spPr>
          <a:xfrm>
            <a:off x="2214861" y="18938354"/>
            <a:ext cx="8802538" cy="400110"/>
          </a:xfrm>
          <a:prstGeom prst="rect">
            <a:avLst/>
          </a:prstGeom>
        </p:spPr>
        <p:txBody>
          <a:bodyPr wrap="none">
            <a:spAutoFit/>
          </a:bodyPr>
          <a:lstStyle/>
          <a:p>
            <a:r>
              <a:rPr lang="sr-Latn-CS" sz="2000" b="1" i="1" dirty="0">
                <a:latin typeface="Arial" pitchFamily="34" charset="0"/>
                <a:cs typeface="Arial" pitchFamily="34" charset="0"/>
              </a:rPr>
              <a:t>Table 2. Chemical composition of extruded products and raw materials</a:t>
            </a:r>
            <a:endParaRPr lang="en-US" sz="2000" b="1" dirty="0">
              <a:latin typeface="Arial" pitchFamily="34" charset="0"/>
              <a:cs typeface="Arial" pitchFamily="34" charset="0"/>
            </a:endParaRPr>
          </a:p>
        </p:txBody>
      </p:sp>
      <p:graphicFrame>
        <p:nvGraphicFramePr>
          <p:cNvPr id="13" name="Table 12"/>
          <p:cNvGraphicFramePr>
            <a:graphicFrameLocks noGrp="1"/>
          </p:cNvGraphicFramePr>
          <p:nvPr/>
        </p:nvGraphicFramePr>
        <p:xfrm>
          <a:off x="1800201" y="19370402"/>
          <a:ext cx="9649246" cy="5004329"/>
        </p:xfrm>
        <a:graphic>
          <a:graphicData uri="http://schemas.openxmlformats.org/drawingml/2006/table">
            <a:tbl>
              <a:tblPr/>
              <a:tblGrid>
                <a:gridCol w="1734270"/>
                <a:gridCol w="1284495"/>
                <a:gridCol w="1565437"/>
                <a:gridCol w="2124617"/>
                <a:gridCol w="1331768"/>
                <a:gridCol w="1608659"/>
              </a:tblGrid>
              <a:tr h="1826663">
                <a:tc>
                  <a:txBody>
                    <a:bodyPr/>
                    <a:lstStyle/>
                    <a:p>
                      <a:pPr>
                        <a:lnSpc>
                          <a:spcPct val="115000"/>
                        </a:lnSpc>
                        <a:spcAft>
                          <a:spcPts val="0"/>
                        </a:spcAft>
                      </a:pPr>
                      <a:r>
                        <a:rPr lang="sr-Latn-CS" sz="2000" dirty="0">
                          <a:latin typeface="Arial" pitchFamily="34" charset="0"/>
                          <a:ea typeface="Times New Roman"/>
                          <a:cs typeface="Arial" pitchFamily="34" charset="0"/>
                        </a:rPr>
                        <a:t>Quality characteristic</a:t>
                      </a:r>
                      <a:endParaRPr lang="en-US" sz="2000"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000">
                          <a:latin typeface="Arial" pitchFamily="34" charset="0"/>
                          <a:ea typeface="Times New Roman"/>
                          <a:cs typeface="Arial" pitchFamily="34" charset="0"/>
                        </a:rPr>
                        <a:t>Whole-milled corn</a:t>
                      </a:r>
                      <a:r>
                        <a:rPr lang="sr-Latn-CS" sz="2000">
                          <a:latin typeface="Arial" pitchFamily="34" charset="0"/>
                          <a:ea typeface="Calibri"/>
                          <a:cs typeface="Arial" pitchFamily="34" charset="0"/>
                        </a:rPr>
                        <a:t> (%)</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000">
                          <a:latin typeface="Arial" pitchFamily="34" charset="0"/>
                          <a:ea typeface="Times New Roman"/>
                          <a:cs typeface="Arial" pitchFamily="34" charset="0"/>
                        </a:rPr>
                        <a:t>Light buckwheat flour (%)</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000">
                          <a:latin typeface="Arial" pitchFamily="34" charset="0"/>
                          <a:ea typeface="Calibri"/>
                          <a:cs typeface="Arial" pitchFamily="34" charset="0"/>
                        </a:rPr>
                        <a:t>Mixture (90% whole-milled corn: 10% light buckwheat</a:t>
                      </a:r>
                      <a:r>
                        <a:rPr lang="sr-Latn-CS" sz="2000">
                          <a:latin typeface="Arial" pitchFamily="34" charset="0"/>
                          <a:ea typeface="Times New Roman"/>
                          <a:cs typeface="Arial" pitchFamily="34" charset="0"/>
                        </a:rPr>
                        <a:t> flour)</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000">
                          <a:latin typeface="Arial" pitchFamily="34" charset="0"/>
                          <a:ea typeface="Calibri"/>
                          <a:cs typeface="Arial" pitchFamily="34" charset="0"/>
                        </a:rPr>
                        <a:t>Extruded mixture at 115 °C</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000">
                          <a:latin typeface="Arial" pitchFamily="34" charset="0"/>
                          <a:ea typeface="Calibri"/>
                          <a:cs typeface="Arial" pitchFamily="34" charset="0"/>
                        </a:rPr>
                        <a:t>Extruded mixture at 150 °C</a:t>
                      </a:r>
                      <a:endParaRPr lang="en-US" sz="20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8594">
                <a:tc>
                  <a:txBody>
                    <a:bodyPr/>
                    <a:lstStyle/>
                    <a:p>
                      <a:pPr algn="just">
                        <a:lnSpc>
                          <a:spcPct val="115000"/>
                        </a:lnSpc>
                        <a:spcAft>
                          <a:spcPts val="0"/>
                        </a:spcAft>
                      </a:pPr>
                      <a:r>
                        <a:rPr lang="sr-Latn-CS" sz="2000">
                          <a:latin typeface="Arial" pitchFamily="34" charset="0"/>
                          <a:ea typeface="Calibri"/>
                          <a:cs typeface="Arial" pitchFamily="34" charset="0"/>
                        </a:rPr>
                        <a:t>Moisture</a:t>
                      </a:r>
                      <a:endParaRPr lang="en-US" sz="20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000" b="1" dirty="0">
                          <a:latin typeface="Arial" pitchFamily="34" charset="0"/>
                          <a:ea typeface="Times New Roman"/>
                          <a:cs typeface="Arial" pitchFamily="34" charset="0"/>
                        </a:rPr>
                        <a:t>17.32</a:t>
                      </a:r>
                      <a:endParaRPr lang="en-US" sz="2000" b="1"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000" b="1" dirty="0">
                          <a:latin typeface="Arial" pitchFamily="34" charset="0"/>
                          <a:ea typeface="Times New Roman"/>
                          <a:cs typeface="Arial" pitchFamily="34" charset="0"/>
                        </a:rPr>
                        <a:t>11.70</a:t>
                      </a:r>
                      <a:endParaRPr lang="en-US" sz="2000" b="1"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000" b="1" dirty="0">
                          <a:latin typeface="Arial" pitchFamily="34" charset="0"/>
                          <a:ea typeface="Times New Roman"/>
                          <a:cs typeface="Arial" pitchFamily="34" charset="0"/>
                        </a:rPr>
                        <a:t>16.76</a:t>
                      </a:r>
                      <a:endParaRPr lang="en-US" sz="2000" b="1"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000" b="1">
                          <a:latin typeface="Arial" pitchFamily="34" charset="0"/>
                          <a:ea typeface="Times New Roman"/>
                          <a:cs typeface="Arial" pitchFamily="34" charset="0"/>
                        </a:rPr>
                        <a:t>13.30</a:t>
                      </a:r>
                      <a:endParaRPr lang="en-US" sz="2000" b="1">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000" b="1">
                          <a:latin typeface="Arial" pitchFamily="34" charset="0"/>
                          <a:ea typeface="Times New Roman"/>
                          <a:cs typeface="Arial" pitchFamily="34" charset="0"/>
                        </a:rPr>
                        <a:t>9.63</a:t>
                      </a:r>
                      <a:endParaRPr lang="en-US" sz="2000" b="1">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8702">
                <a:tc>
                  <a:txBody>
                    <a:bodyPr/>
                    <a:lstStyle/>
                    <a:p>
                      <a:pPr algn="just">
                        <a:lnSpc>
                          <a:spcPct val="115000"/>
                        </a:lnSpc>
                        <a:spcAft>
                          <a:spcPts val="0"/>
                        </a:spcAft>
                      </a:pPr>
                      <a:r>
                        <a:rPr lang="sr-Latn-CS" sz="2000">
                          <a:latin typeface="Arial" pitchFamily="34" charset="0"/>
                          <a:ea typeface="Calibri"/>
                          <a:cs typeface="Arial" pitchFamily="34" charset="0"/>
                        </a:rPr>
                        <a:t>Crude proteins</a:t>
                      </a:r>
                      <a:endParaRPr lang="en-US" sz="20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000" b="1">
                          <a:latin typeface="Arial" pitchFamily="34" charset="0"/>
                          <a:ea typeface="Times New Roman"/>
                          <a:cs typeface="Arial" pitchFamily="34" charset="0"/>
                        </a:rPr>
                        <a:t>7.44</a:t>
                      </a:r>
                      <a:endParaRPr lang="en-US" sz="2000" b="1">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000" b="1">
                          <a:latin typeface="Arial" pitchFamily="34" charset="0"/>
                          <a:ea typeface="Times New Roman"/>
                          <a:cs typeface="Arial" pitchFamily="34" charset="0"/>
                        </a:rPr>
                        <a:t>11.38</a:t>
                      </a:r>
                      <a:endParaRPr lang="en-US" sz="2000" b="1">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000" b="1" dirty="0">
                          <a:latin typeface="Arial" pitchFamily="34" charset="0"/>
                          <a:ea typeface="Times New Roman"/>
                          <a:cs typeface="Arial" pitchFamily="34" charset="0"/>
                        </a:rPr>
                        <a:t>7.83</a:t>
                      </a:r>
                      <a:endParaRPr lang="en-US" sz="2000" b="1"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000" b="1" dirty="0">
                          <a:latin typeface="Arial" pitchFamily="34" charset="0"/>
                          <a:ea typeface="Times New Roman"/>
                          <a:cs typeface="Arial" pitchFamily="34" charset="0"/>
                        </a:rPr>
                        <a:t>8.44</a:t>
                      </a:r>
                      <a:endParaRPr lang="en-US" sz="2000" b="1"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000" b="1">
                          <a:latin typeface="Arial" pitchFamily="34" charset="0"/>
                          <a:ea typeface="Times New Roman"/>
                          <a:cs typeface="Arial" pitchFamily="34" charset="0"/>
                        </a:rPr>
                        <a:t>8.50</a:t>
                      </a:r>
                      <a:endParaRPr lang="en-US" sz="2000" b="1">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8594">
                <a:tc>
                  <a:txBody>
                    <a:bodyPr/>
                    <a:lstStyle/>
                    <a:p>
                      <a:pPr algn="just">
                        <a:lnSpc>
                          <a:spcPct val="115000"/>
                        </a:lnSpc>
                        <a:spcAft>
                          <a:spcPts val="0"/>
                        </a:spcAft>
                      </a:pPr>
                      <a:r>
                        <a:rPr lang="sr-Latn-CS" sz="2000">
                          <a:latin typeface="Arial" pitchFamily="34" charset="0"/>
                          <a:ea typeface="Calibri"/>
                          <a:cs typeface="Arial" pitchFamily="34" charset="0"/>
                        </a:rPr>
                        <a:t>Crude fat</a:t>
                      </a:r>
                      <a:endParaRPr lang="en-US" sz="20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000" b="1">
                          <a:latin typeface="Arial" pitchFamily="34" charset="0"/>
                          <a:ea typeface="Times New Roman"/>
                          <a:cs typeface="Arial" pitchFamily="34" charset="0"/>
                        </a:rPr>
                        <a:t>3.44</a:t>
                      </a:r>
                      <a:endParaRPr lang="en-US" sz="2000" b="1">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000" b="1">
                          <a:latin typeface="Arial" pitchFamily="34" charset="0"/>
                          <a:ea typeface="Times New Roman"/>
                          <a:cs typeface="Arial" pitchFamily="34" charset="0"/>
                        </a:rPr>
                        <a:t>2.71</a:t>
                      </a:r>
                      <a:endParaRPr lang="en-US" sz="2000" b="1">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000" b="1">
                          <a:latin typeface="Arial" pitchFamily="34" charset="0"/>
                          <a:ea typeface="Times New Roman"/>
                          <a:cs typeface="Arial" pitchFamily="34" charset="0"/>
                        </a:rPr>
                        <a:t>3.37</a:t>
                      </a:r>
                      <a:endParaRPr lang="en-US" sz="2000" b="1">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000" b="1" dirty="0">
                          <a:latin typeface="Arial" pitchFamily="34" charset="0"/>
                          <a:ea typeface="Times New Roman"/>
                          <a:cs typeface="Arial" pitchFamily="34" charset="0"/>
                        </a:rPr>
                        <a:t>3.40</a:t>
                      </a:r>
                      <a:endParaRPr lang="en-US" sz="2000" b="1"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000" b="1">
                          <a:latin typeface="Arial" pitchFamily="34" charset="0"/>
                          <a:ea typeface="Times New Roman"/>
                          <a:cs typeface="Arial" pitchFamily="34" charset="0"/>
                        </a:rPr>
                        <a:t>2.92</a:t>
                      </a:r>
                      <a:endParaRPr lang="en-US" sz="2000" b="1">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8594">
                <a:tc>
                  <a:txBody>
                    <a:bodyPr/>
                    <a:lstStyle/>
                    <a:p>
                      <a:pPr algn="just">
                        <a:lnSpc>
                          <a:spcPct val="115000"/>
                        </a:lnSpc>
                        <a:spcAft>
                          <a:spcPts val="0"/>
                        </a:spcAft>
                      </a:pPr>
                      <a:r>
                        <a:rPr lang="sr-Latn-CS" sz="2000">
                          <a:latin typeface="Arial" pitchFamily="34" charset="0"/>
                          <a:ea typeface="Calibri"/>
                          <a:cs typeface="Arial" pitchFamily="34" charset="0"/>
                        </a:rPr>
                        <a:t>Starch</a:t>
                      </a:r>
                      <a:endParaRPr lang="en-US" sz="20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000" b="1">
                          <a:latin typeface="Arial" pitchFamily="34" charset="0"/>
                          <a:ea typeface="Times New Roman"/>
                          <a:cs typeface="Arial" pitchFamily="34" charset="0"/>
                        </a:rPr>
                        <a:t>62.12</a:t>
                      </a:r>
                      <a:endParaRPr lang="en-US" sz="2000" b="1">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000" b="1">
                          <a:latin typeface="Arial" pitchFamily="34" charset="0"/>
                          <a:ea typeface="Times New Roman"/>
                          <a:cs typeface="Arial" pitchFamily="34" charset="0"/>
                        </a:rPr>
                        <a:t>69.16</a:t>
                      </a:r>
                      <a:endParaRPr lang="en-US" sz="2000" b="1">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000" b="1">
                          <a:latin typeface="Arial" pitchFamily="34" charset="0"/>
                          <a:ea typeface="Times New Roman"/>
                          <a:cs typeface="Arial" pitchFamily="34" charset="0"/>
                        </a:rPr>
                        <a:t>62.82</a:t>
                      </a:r>
                      <a:endParaRPr lang="en-US" sz="2000" b="1">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000" b="1">
                          <a:latin typeface="Arial" pitchFamily="34" charset="0"/>
                          <a:ea typeface="Times New Roman"/>
                          <a:cs typeface="Arial" pitchFamily="34" charset="0"/>
                        </a:rPr>
                        <a:t>65.87</a:t>
                      </a:r>
                      <a:endParaRPr lang="en-US" sz="2000" b="1">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000" b="1">
                          <a:latin typeface="Arial" pitchFamily="34" charset="0"/>
                          <a:ea typeface="Times New Roman"/>
                          <a:cs typeface="Arial" pitchFamily="34" charset="0"/>
                        </a:rPr>
                        <a:t>66.90</a:t>
                      </a:r>
                      <a:endParaRPr lang="en-US" sz="2000" b="1">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8702">
                <a:tc>
                  <a:txBody>
                    <a:bodyPr/>
                    <a:lstStyle/>
                    <a:p>
                      <a:pPr algn="just">
                        <a:lnSpc>
                          <a:spcPct val="115000"/>
                        </a:lnSpc>
                        <a:spcAft>
                          <a:spcPts val="0"/>
                        </a:spcAft>
                      </a:pPr>
                      <a:r>
                        <a:rPr lang="sr-Latn-CS" sz="2000">
                          <a:latin typeface="Arial" pitchFamily="34" charset="0"/>
                          <a:ea typeface="Calibri"/>
                          <a:cs typeface="Arial" pitchFamily="34" charset="0"/>
                        </a:rPr>
                        <a:t>Total sugars</a:t>
                      </a:r>
                      <a:endParaRPr lang="en-US" sz="20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000" b="1">
                          <a:latin typeface="Arial" pitchFamily="34" charset="0"/>
                          <a:ea typeface="Times New Roman"/>
                          <a:cs typeface="Arial" pitchFamily="34" charset="0"/>
                        </a:rPr>
                        <a:t>1.44</a:t>
                      </a:r>
                      <a:endParaRPr lang="en-US" sz="2000" b="1">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000" b="1">
                          <a:latin typeface="Arial" pitchFamily="34" charset="0"/>
                          <a:ea typeface="Times New Roman"/>
                          <a:cs typeface="Arial" pitchFamily="34" charset="0"/>
                        </a:rPr>
                        <a:t>1.48</a:t>
                      </a:r>
                      <a:endParaRPr lang="en-US" sz="2000" b="1">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000" b="1">
                          <a:latin typeface="Arial" pitchFamily="34" charset="0"/>
                          <a:ea typeface="Times New Roman"/>
                          <a:cs typeface="Arial" pitchFamily="34" charset="0"/>
                        </a:rPr>
                        <a:t>1.44</a:t>
                      </a:r>
                      <a:endParaRPr lang="en-US" sz="2000" b="1">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000" b="1">
                          <a:latin typeface="Arial" pitchFamily="34" charset="0"/>
                          <a:ea typeface="Times New Roman"/>
                          <a:cs typeface="Arial" pitchFamily="34" charset="0"/>
                        </a:rPr>
                        <a:t>2.16</a:t>
                      </a:r>
                      <a:endParaRPr lang="en-US" sz="2000" b="1">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000" b="1" dirty="0">
                          <a:latin typeface="Arial" pitchFamily="34" charset="0"/>
                          <a:ea typeface="Times New Roman"/>
                          <a:cs typeface="Arial" pitchFamily="34" charset="0"/>
                        </a:rPr>
                        <a:t>3.60</a:t>
                      </a:r>
                      <a:endParaRPr lang="en-US" sz="2000" b="1"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8702">
                <a:tc>
                  <a:txBody>
                    <a:bodyPr/>
                    <a:lstStyle/>
                    <a:p>
                      <a:pPr algn="just">
                        <a:lnSpc>
                          <a:spcPct val="115000"/>
                        </a:lnSpc>
                        <a:spcAft>
                          <a:spcPts val="0"/>
                        </a:spcAft>
                      </a:pPr>
                      <a:r>
                        <a:rPr lang="sr-Latn-CS" sz="2000">
                          <a:latin typeface="Arial" pitchFamily="34" charset="0"/>
                          <a:ea typeface="Calibri"/>
                          <a:cs typeface="Arial" pitchFamily="34" charset="0"/>
                        </a:rPr>
                        <a:t>Reducing sugars</a:t>
                      </a:r>
                      <a:endParaRPr lang="en-US" sz="20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000" b="1">
                          <a:latin typeface="Arial" pitchFamily="34" charset="0"/>
                          <a:ea typeface="Times New Roman"/>
                          <a:cs typeface="Arial" pitchFamily="34" charset="0"/>
                        </a:rPr>
                        <a:t>0.96</a:t>
                      </a:r>
                      <a:endParaRPr lang="en-US" sz="2000" b="1">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000" b="1">
                          <a:latin typeface="Arial" pitchFamily="34" charset="0"/>
                          <a:ea typeface="Times New Roman"/>
                          <a:cs typeface="Arial" pitchFamily="34" charset="0"/>
                        </a:rPr>
                        <a:t>0.59</a:t>
                      </a:r>
                      <a:endParaRPr lang="en-US" sz="2000" b="1">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000" b="1">
                          <a:latin typeface="Arial" pitchFamily="34" charset="0"/>
                          <a:ea typeface="Times New Roman"/>
                          <a:cs typeface="Arial" pitchFamily="34" charset="0"/>
                        </a:rPr>
                        <a:t>0.92</a:t>
                      </a:r>
                      <a:endParaRPr lang="en-US" sz="2000" b="1">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000" b="1" dirty="0">
                          <a:latin typeface="Arial" pitchFamily="34" charset="0"/>
                          <a:ea typeface="Times New Roman"/>
                          <a:cs typeface="Arial" pitchFamily="34" charset="0"/>
                        </a:rPr>
                        <a:t>0.86</a:t>
                      </a:r>
                      <a:endParaRPr lang="en-US" sz="2000" b="1"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000" b="1" dirty="0">
                          <a:latin typeface="Arial" pitchFamily="34" charset="0"/>
                          <a:ea typeface="Times New Roman"/>
                          <a:cs typeface="Arial" pitchFamily="34" charset="0"/>
                        </a:rPr>
                        <a:t>0.48</a:t>
                      </a:r>
                      <a:endParaRPr lang="en-US" sz="2000" b="1"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4" name="Rectangle 13"/>
          <p:cNvSpPr/>
          <p:nvPr/>
        </p:nvSpPr>
        <p:spPr>
          <a:xfrm>
            <a:off x="1872383" y="24855204"/>
            <a:ext cx="9721080" cy="707886"/>
          </a:xfrm>
          <a:prstGeom prst="rect">
            <a:avLst/>
          </a:prstGeom>
        </p:spPr>
        <p:txBody>
          <a:bodyPr wrap="square">
            <a:spAutoFit/>
          </a:bodyPr>
          <a:lstStyle/>
          <a:p>
            <a:pPr algn="ctr"/>
            <a:r>
              <a:rPr lang="sr-Latn-CS" sz="2000" b="1" i="1" dirty="0">
                <a:latin typeface="Arial" pitchFamily="34" charset="0"/>
                <a:cs typeface="Arial" pitchFamily="34" charset="0"/>
              </a:rPr>
              <a:t>Table 3. Chemical composition of Chemical composition of extruded products and raw materials</a:t>
            </a:r>
            <a:r>
              <a:rPr lang="sr-Latn-CS" sz="2000" b="1" dirty="0">
                <a:latin typeface="Arial" pitchFamily="34" charset="0"/>
                <a:cs typeface="Arial" pitchFamily="34" charset="0"/>
              </a:rPr>
              <a:t> </a:t>
            </a:r>
            <a:r>
              <a:rPr lang="sr-Latn-CS" sz="2000" b="1" i="1" dirty="0">
                <a:latin typeface="Arial" pitchFamily="34" charset="0"/>
                <a:cs typeface="Arial" pitchFamily="34" charset="0"/>
              </a:rPr>
              <a:t>in dry matter </a:t>
            </a:r>
            <a:endParaRPr lang="en-US" sz="2000" b="1" dirty="0">
              <a:latin typeface="Arial" pitchFamily="34" charset="0"/>
              <a:cs typeface="Arial" pitchFamily="34" charset="0"/>
            </a:endParaRPr>
          </a:p>
        </p:txBody>
      </p:sp>
      <p:graphicFrame>
        <p:nvGraphicFramePr>
          <p:cNvPr id="15" name="Table 14"/>
          <p:cNvGraphicFramePr>
            <a:graphicFrameLocks noGrp="1"/>
          </p:cNvGraphicFramePr>
          <p:nvPr/>
        </p:nvGraphicFramePr>
        <p:xfrm>
          <a:off x="1728191" y="25491082"/>
          <a:ext cx="9937280" cy="4837353"/>
        </p:xfrm>
        <a:graphic>
          <a:graphicData uri="http://schemas.openxmlformats.org/drawingml/2006/table">
            <a:tbl>
              <a:tblPr/>
              <a:tblGrid>
                <a:gridCol w="1921933"/>
                <a:gridCol w="1261825"/>
                <a:gridCol w="1617018"/>
                <a:gridCol w="1931662"/>
                <a:gridCol w="1602421"/>
                <a:gridCol w="1602421"/>
              </a:tblGrid>
              <a:tr h="2160240">
                <a:tc>
                  <a:txBody>
                    <a:bodyPr/>
                    <a:lstStyle/>
                    <a:p>
                      <a:pPr>
                        <a:lnSpc>
                          <a:spcPct val="115000"/>
                        </a:lnSpc>
                        <a:spcAft>
                          <a:spcPts val="0"/>
                        </a:spcAft>
                      </a:pPr>
                      <a:r>
                        <a:rPr lang="sr-Latn-CS" sz="2200" dirty="0">
                          <a:latin typeface="Arial" pitchFamily="34" charset="0"/>
                          <a:ea typeface="Times New Roman"/>
                          <a:cs typeface="Arial" pitchFamily="34" charset="0"/>
                        </a:rPr>
                        <a:t>Quality characteristics</a:t>
                      </a:r>
                      <a:endParaRPr lang="en-US" sz="2200"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200">
                          <a:latin typeface="Arial" pitchFamily="34" charset="0"/>
                          <a:ea typeface="Times New Roman"/>
                          <a:cs typeface="Arial" pitchFamily="34" charset="0"/>
                        </a:rPr>
                        <a:t>Whole-milled corn</a:t>
                      </a:r>
                      <a:r>
                        <a:rPr lang="sr-Latn-CS" sz="2200">
                          <a:latin typeface="Arial" pitchFamily="34" charset="0"/>
                          <a:ea typeface="Calibri"/>
                          <a:cs typeface="Arial" pitchFamily="34" charset="0"/>
                        </a:rPr>
                        <a:t> (%)</a:t>
                      </a:r>
                      <a:endParaRPr lang="en-US" sz="22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200">
                          <a:latin typeface="Arial" pitchFamily="34" charset="0"/>
                          <a:ea typeface="Times New Roman"/>
                          <a:cs typeface="Arial" pitchFamily="34" charset="0"/>
                        </a:rPr>
                        <a:t>Light buckwheat flour (%)</a:t>
                      </a:r>
                      <a:endParaRPr lang="en-US" sz="22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200">
                          <a:latin typeface="Arial" pitchFamily="34" charset="0"/>
                          <a:ea typeface="Calibri"/>
                          <a:cs typeface="Arial" pitchFamily="34" charset="0"/>
                        </a:rPr>
                        <a:t>Mixture (90% whole-milled corn: 10% light buckwheat</a:t>
                      </a:r>
                      <a:r>
                        <a:rPr lang="sr-Latn-CS" sz="2200">
                          <a:latin typeface="Arial" pitchFamily="34" charset="0"/>
                          <a:ea typeface="Times New Roman"/>
                          <a:cs typeface="Arial" pitchFamily="34" charset="0"/>
                        </a:rPr>
                        <a:t> flour)</a:t>
                      </a:r>
                      <a:endParaRPr lang="en-US" sz="22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200" dirty="0">
                          <a:latin typeface="Arial" pitchFamily="34" charset="0"/>
                          <a:ea typeface="Calibri"/>
                          <a:cs typeface="Arial" pitchFamily="34" charset="0"/>
                        </a:rPr>
                        <a:t>Extruded mixture at 115 °C</a:t>
                      </a:r>
                      <a:endParaRPr lang="en-US" sz="2200"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200">
                          <a:latin typeface="Arial" pitchFamily="34" charset="0"/>
                          <a:ea typeface="Calibri"/>
                          <a:cs typeface="Arial" pitchFamily="34" charset="0"/>
                        </a:rPr>
                        <a:t>Extruded mixture at 150 °C</a:t>
                      </a:r>
                      <a:endParaRPr lang="en-US" sz="22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0080">
                <a:tc>
                  <a:txBody>
                    <a:bodyPr/>
                    <a:lstStyle/>
                    <a:p>
                      <a:pPr algn="just">
                        <a:lnSpc>
                          <a:spcPct val="115000"/>
                        </a:lnSpc>
                        <a:spcAft>
                          <a:spcPts val="0"/>
                        </a:spcAft>
                      </a:pPr>
                      <a:r>
                        <a:rPr lang="sr-Latn-CS" sz="2200">
                          <a:latin typeface="Arial" pitchFamily="34" charset="0"/>
                          <a:ea typeface="Calibri"/>
                          <a:cs typeface="Arial" pitchFamily="34" charset="0"/>
                        </a:rPr>
                        <a:t>Crude proteins</a:t>
                      </a:r>
                      <a:endParaRPr lang="en-US" sz="22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200">
                          <a:latin typeface="Arial" pitchFamily="34" charset="0"/>
                          <a:ea typeface="Times New Roman"/>
                          <a:cs typeface="Arial" pitchFamily="34" charset="0"/>
                        </a:rPr>
                        <a:t>9.00</a:t>
                      </a:r>
                      <a:r>
                        <a:rPr lang="sr-Latn-CS" sz="2200" baseline="30000">
                          <a:latin typeface="Arial" pitchFamily="34" charset="0"/>
                          <a:ea typeface="Times New Roman"/>
                          <a:cs typeface="Arial" pitchFamily="34" charset="0"/>
                        </a:rPr>
                        <a:t>a</a:t>
                      </a:r>
                      <a:endParaRPr lang="en-US" sz="22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200">
                          <a:latin typeface="Arial" pitchFamily="34" charset="0"/>
                          <a:ea typeface="Times New Roman"/>
                          <a:cs typeface="Arial" pitchFamily="34" charset="0"/>
                        </a:rPr>
                        <a:t>12.89</a:t>
                      </a:r>
                      <a:r>
                        <a:rPr lang="sr-Latn-CS" sz="2200" baseline="30000">
                          <a:latin typeface="Arial" pitchFamily="34" charset="0"/>
                          <a:ea typeface="Times New Roman"/>
                          <a:cs typeface="Arial" pitchFamily="34" charset="0"/>
                        </a:rPr>
                        <a:t>c</a:t>
                      </a:r>
                      <a:endParaRPr lang="en-US" sz="22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200">
                          <a:latin typeface="Arial" pitchFamily="34" charset="0"/>
                          <a:ea typeface="Times New Roman"/>
                          <a:cs typeface="Arial" pitchFamily="34" charset="0"/>
                        </a:rPr>
                        <a:t>9.41</a:t>
                      </a:r>
                      <a:r>
                        <a:rPr lang="sr-Latn-CS" sz="2200" baseline="30000">
                          <a:latin typeface="Arial" pitchFamily="34" charset="0"/>
                          <a:ea typeface="Times New Roman"/>
                          <a:cs typeface="Arial" pitchFamily="34" charset="0"/>
                        </a:rPr>
                        <a:t>ab</a:t>
                      </a:r>
                      <a:endParaRPr lang="en-US" sz="22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200">
                          <a:latin typeface="Arial" pitchFamily="34" charset="0"/>
                          <a:ea typeface="Times New Roman"/>
                          <a:cs typeface="Arial" pitchFamily="34" charset="0"/>
                        </a:rPr>
                        <a:t>9.73</a:t>
                      </a:r>
                      <a:r>
                        <a:rPr lang="sr-Latn-CS" sz="2200" baseline="30000">
                          <a:latin typeface="Arial" pitchFamily="34" charset="0"/>
                          <a:ea typeface="Times New Roman"/>
                          <a:cs typeface="Arial" pitchFamily="34" charset="0"/>
                        </a:rPr>
                        <a:t>b</a:t>
                      </a:r>
                      <a:endParaRPr lang="en-US" sz="22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200">
                          <a:latin typeface="Arial" pitchFamily="34" charset="0"/>
                          <a:ea typeface="Times New Roman"/>
                          <a:cs typeface="Arial" pitchFamily="34" charset="0"/>
                        </a:rPr>
                        <a:t>9.41</a:t>
                      </a:r>
                      <a:r>
                        <a:rPr lang="sr-Latn-CS" sz="2200" baseline="30000">
                          <a:latin typeface="Arial" pitchFamily="34" charset="0"/>
                          <a:ea typeface="Times New Roman"/>
                          <a:cs typeface="Arial" pitchFamily="34" charset="0"/>
                        </a:rPr>
                        <a:t>ab</a:t>
                      </a:r>
                      <a:endParaRPr lang="en-US" sz="22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040">
                <a:tc>
                  <a:txBody>
                    <a:bodyPr/>
                    <a:lstStyle/>
                    <a:p>
                      <a:pPr algn="just">
                        <a:lnSpc>
                          <a:spcPct val="115000"/>
                        </a:lnSpc>
                        <a:spcAft>
                          <a:spcPts val="0"/>
                        </a:spcAft>
                      </a:pPr>
                      <a:r>
                        <a:rPr lang="sr-Latn-CS" sz="2200">
                          <a:latin typeface="Arial" pitchFamily="34" charset="0"/>
                          <a:ea typeface="Calibri"/>
                          <a:cs typeface="Arial" pitchFamily="34" charset="0"/>
                        </a:rPr>
                        <a:t>Crude fat</a:t>
                      </a:r>
                      <a:endParaRPr lang="en-US" sz="22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200">
                          <a:latin typeface="Arial" pitchFamily="34" charset="0"/>
                          <a:ea typeface="Times New Roman"/>
                          <a:cs typeface="Arial" pitchFamily="34" charset="0"/>
                        </a:rPr>
                        <a:t>4.16</a:t>
                      </a:r>
                      <a:r>
                        <a:rPr lang="sr-Latn-CS" sz="2200" baseline="30000">
                          <a:latin typeface="Arial" pitchFamily="34" charset="0"/>
                          <a:ea typeface="Times New Roman"/>
                          <a:cs typeface="Arial" pitchFamily="34" charset="0"/>
                        </a:rPr>
                        <a:t>a</a:t>
                      </a:r>
                      <a:endParaRPr lang="en-US" sz="22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200">
                          <a:latin typeface="Arial" pitchFamily="34" charset="0"/>
                          <a:ea typeface="Times New Roman"/>
                          <a:cs typeface="Arial" pitchFamily="34" charset="0"/>
                        </a:rPr>
                        <a:t>3.07</a:t>
                      </a:r>
                      <a:r>
                        <a:rPr lang="sr-Latn-CS" sz="2200" baseline="30000">
                          <a:latin typeface="Arial" pitchFamily="34" charset="0"/>
                          <a:ea typeface="Times New Roman"/>
                          <a:cs typeface="Arial" pitchFamily="34" charset="0"/>
                        </a:rPr>
                        <a:t>b</a:t>
                      </a:r>
                      <a:endParaRPr lang="en-US" sz="22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200">
                          <a:latin typeface="Arial" pitchFamily="34" charset="0"/>
                          <a:ea typeface="Times New Roman"/>
                          <a:cs typeface="Arial" pitchFamily="34" charset="0"/>
                        </a:rPr>
                        <a:t>4.04</a:t>
                      </a:r>
                      <a:r>
                        <a:rPr lang="sr-Latn-CS" sz="2200" baseline="30000">
                          <a:latin typeface="Arial" pitchFamily="34" charset="0"/>
                          <a:ea typeface="Times New Roman"/>
                          <a:cs typeface="Arial" pitchFamily="34" charset="0"/>
                        </a:rPr>
                        <a:t>a</a:t>
                      </a:r>
                      <a:endParaRPr lang="en-US" sz="22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200">
                          <a:latin typeface="Arial" pitchFamily="34" charset="0"/>
                          <a:ea typeface="Times New Roman"/>
                          <a:cs typeface="Arial" pitchFamily="34" charset="0"/>
                        </a:rPr>
                        <a:t>3.92</a:t>
                      </a:r>
                      <a:r>
                        <a:rPr lang="sr-Latn-CS" sz="2200" baseline="30000">
                          <a:latin typeface="Arial" pitchFamily="34" charset="0"/>
                          <a:ea typeface="Times New Roman"/>
                          <a:cs typeface="Arial" pitchFamily="34" charset="0"/>
                        </a:rPr>
                        <a:t>ac</a:t>
                      </a:r>
                      <a:endParaRPr lang="en-US" sz="22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200">
                          <a:latin typeface="Arial" pitchFamily="34" charset="0"/>
                          <a:ea typeface="Times New Roman"/>
                          <a:cs typeface="Arial" pitchFamily="34" charset="0"/>
                        </a:rPr>
                        <a:t>3.23</a:t>
                      </a:r>
                      <a:r>
                        <a:rPr lang="sr-Latn-CS" sz="2200" baseline="30000">
                          <a:latin typeface="Arial" pitchFamily="34" charset="0"/>
                          <a:ea typeface="Times New Roman"/>
                          <a:cs typeface="Arial" pitchFamily="34" charset="0"/>
                        </a:rPr>
                        <a:t>bc</a:t>
                      </a:r>
                      <a:endParaRPr lang="en-US" sz="22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040">
                <a:tc>
                  <a:txBody>
                    <a:bodyPr/>
                    <a:lstStyle/>
                    <a:p>
                      <a:pPr algn="just">
                        <a:lnSpc>
                          <a:spcPct val="115000"/>
                        </a:lnSpc>
                        <a:spcAft>
                          <a:spcPts val="0"/>
                        </a:spcAft>
                      </a:pPr>
                      <a:r>
                        <a:rPr lang="sr-Latn-CS" sz="2200">
                          <a:latin typeface="Arial" pitchFamily="34" charset="0"/>
                          <a:ea typeface="Calibri"/>
                          <a:cs typeface="Arial" pitchFamily="34" charset="0"/>
                        </a:rPr>
                        <a:t>Starch</a:t>
                      </a:r>
                      <a:endParaRPr lang="en-US" sz="22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200">
                          <a:latin typeface="Arial" pitchFamily="34" charset="0"/>
                          <a:ea typeface="Times New Roman"/>
                          <a:cs typeface="Arial" pitchFamily="34" charset="0"/>
                        </a:rPr>
                        <a:t>75.13</a:t>
                      </a:r>
                      <a:r>
                        <a:rPr lang="sr-Latn-CS" sz="2200" baseline="30000">
                          <a:latin typeface="Arial" pitchFamily="34" charset="0"/>
                          <a:ea typeface="Times New Roman"/>
                          <a:cs typeface="Arial" pitchFamily="34" charset="0"/>
                        </a:rPr>
                        <a:t>a</a:t>
                      </a:r>
                      <a:endParaRPr lang="en-US" sz="22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200">
                          <a:latin typeface="Arial" pitchFamily="34" charset="0"/>
                          <a:ea typeface="Times New Roman"/>
                          <a:cs typeface="Arial" pitchFamily="34" charset="0"/>
                        </a:rPr>
                        <a:t>78.32</a:t>
                      </a:r>
                      <a:r>
                        <a:rPr lang="sr-Latn-CS" sz="2200" baseline="30000">
                          <a:latin typeface="Arial" pitchFamily="34" charset="0"/>
                          <a:ea typeface="Times New Roman"/>
                          <a:cs typeface="Arial" pitchFamily="34" charset="0"/>
                        </a:rPr>
                        <a:t>d</a:t>
                      </a:r>
                      <a:endParaRPr lang="en-US" sz="22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200">
                          <a:latin typeface="Arial" pitchFamily="34" charset="0"/>
                          <a:ea typeface="Times New Roman"/>
                          <a:cs typeface="Arial" pitchFamily="34" charset="0"/>
                        </a:rPr>
                        <a:t>75.47</a:t>
                      </a:r>
                      <a:r>
                        <a:rPr lang="sr-Latn-CS" sz="2200" baseline="30000">
                          <a:latin typeface="Arial" pitchFamily="34" charset="0"/>
                          <a:ea typeface="Times New Roman"/>
                          <a:cs typeface="Arial" pitchFamily="34" charset="0"/>
                        </a:rPr>
                        <a:t>ab</a:t>
                      </a:r>
                      <a:endParaRPr lang="en-US" sz="22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200">
                          <a:latin typeface="Arial" pitchFamily="34" charset="0"/>
                          <a:ea typeface="Times New Roman"/>
                          <a:cs typeface="Arial" pitchFamily="34" charset="0"/>
                        </a:rPr>
                        <a:t>75.97</a:t>
                      </a:r>
                      <a:r>
                        <a:rPr lang="sr-Latn-CS" sz="2200" baseline="30000">
                          <a:latin typeface="Arial" pitchFamily="34" charset="0"/>
                          <a:ea typeface="Times New Roman"/>
                          <a:cs typeface="Arial" pitchFamily="34" charset="0"/>
                        </a:rPr>
                        <a:t>b</a:t>
                      </a:r>
                      <a:endParaRPr lang="en-US" sz="22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200">
                          <a:latin typeface="Arial" pitchFamily="34" charset="0"/>
                          <a:ea typeface="Times New Roman"/>
                          <a:cs typeface="Arial" pitchFamily="34" charset="0"/>
                        </a:rPr>
                        <a:t>74.03</a:t>
                      </a:r>
                      <a:r>
                        <a:rPr lang="sr-Latn-CS" sz="2200" baseline="30000">
                          <a:latin typeface="Arial" pitchFamily="34" charset="0"/>
                          <a:ea typeface="Times New Roman"/>
                          <a:cs typeface="Arial" pitchFamily="34" charset="0"/>
                        </a:rPr>
                        <a:t>c</a:t>
                      </a:r>
                      <a:endParaRPr lang="en-US" sz="22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040">
                <a:tc>
                  <a:txBody>
                    <a:bodyPr/>
                    <a:lstStyle/>
                    <a:p>
                      <a:pPr algn="just">
                        <a:lnSpc>
                          <a:spcPct val="115000"/>
                        </a:lnSpc>
                        <a:spcAft>
                          <a:spcPts val="0"/>
                        </a:spcAft>
                      </a:pPr>
                      <a:r>
                        <a:rPr lang="sr-Latn-CS" sz="2200">
                          <a:latin typeface="Arial" pitchFamily="34" charset="0"/>
                          <a:ea typeface="Calibri"/>
                          <a:cs typeface="Arial" pitchFamily="34" charset="0"/>
                        </a:rPr>
                        <a:t>Total sugars</a:t>
                      </a:r>
                      <a:endParaRPr lang="en-US" sz="22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200">
                          <a:latin typeface="Arial" pitchFamily="34" charset="0"/>
                          <a:ea typeface="Times New Roman"/>
                          <a:cs typeface="Arial" pitchFamily="34" charset="0"/>
                        </a:rPr>
                        <a:t>1.74</a:t>
                      </a:r>
                      <a:r>
                        <a:rPr lang="sr-Latn-CS" sz="2200" baseline="30000">
                          <a:latin typeface="Arial" pitchFamily="34" charset="0"/>
                          <a:ea typeface="Times New Roman"/>
                          <a:cs typeface="Arial" pitchFamily="34" charset="0"/>
                        </a:rPr>
                        <a:t>a</a:t>
                      </a:r>
                      <a:endParaRPr lang="en-US" sz="22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200">
                          <a:latin typeface="Arial" pitchFamily="34" charset="0"/>
                          <a:ea typeface="Times New Roman"/>
                          <a:cs typeface="Arial" pitchFamily="34" charset="0"/>
                        </a:rPr>
                        <a:t>1.68</a:t>
                      </a:r>
                      <a:r>
                        <a:rPr lang="sr-Latn-CS" sz="2200" baseline="30000">
                          <a:latin typeface="Arial" pitchFamily="34" charset="0"/>
                          <a:ea typeface="Times New Roman"/>
                          <a:cs typeface="Arial" pitchFamily="34" charset="0"/>
                        </a:rPr>
                        <a:t>a</a:t>
                      </a:r>
                      <a:endParaRPr lang="en-US" sz="22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200">
                          <a:latin typeface="Arial" pitchFamily="34" charset="0"/>
                          <a:ea typeface="Times New Roman"/>
                          <a:cs typeface="Arial" pitchFamily="34" charset="0"/>
                        </a:rPr>
                        <a:t>1.73</a:t>
                      </a:r>
                      <a:r>
                        <a:rPr lang="sr-Latn-CS" sz="2200" baseline="30000">
                          <a:latin typeface="Arial" pitchFamily="34" charset="0"/>
                          <a:ea typeface="Times New Roman"/>
                          <a:cs typeface="Arial" pitchFamily="34" charset="0"/>
                        </a:rPr>
                        <a:t>a</a:t>
                      </a:r>
                      <a:endParaRPr lang="en-US" sz="22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200">
                          <a:latin typeface="Arial" pitchFamily="34" charset="0"/>
                          <a:ea typeface="Times New Roman"/>
                          <a:cs typeface="Arial" pitchFamily="34" charset="0"/>
                        </a:rPr>
                        <a:t>2.49</a:t>
                      </a:r>
                      <a:r>
                        <a:rPr lang="sr-Latn-CS" sz="2200" baseline="30000">
                          <a:latin typeface="Arial" pitchFamily="34" charset="0"/>
                          <a:ea typeface="Times New Roman"/>
                          <a:cs typeface="Arial" pitchFamily="34" charset="0"/>
                        </a:rPr>
                        <a:t>b</a:t>
                      </a:r>
                      <a:endParaRPr lang="en-US" sz="22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200">
                          <a:latin typeface="Arial" pitchFamily="34" charset="0"/>
                          <a:ea typeface="Times New Roman"/>
                          <a:cs typeface="Arial" pitchFamily="34" charset="0"/>
                        </a:rPr>
                        <a:t>3.98</a:t>
                      </a:r>
                      <a:r>
                        <a:rPr lang="sr-Latn-CS" sz="2200" baseline="30000">
                          <a:latin typeface="Arial" pitchFamily="34" charset="0"/>
                          <a:ea typeface="Times New Roman"/>
                          <a:cs typeface="Arial" pitchFamily="34" charset="0"/>
                        </a:rPr>
                        <a:t>c</a:t>
                      </a:r>
                      <a:endParaRPr lang="en-US" sz="22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0080">
                <a:tc>
                  <a:txBody>
                    <a:bodyPr/>
                    <a:lstStyle/>
                    <a:p>
                      <a:pPr algn="just">
                        <a:lnSpc>
                          <a:spcPct val="115000"/>
                        </a:lnSpc>
                        <a:spcAft>
                          <a:spcPts val="0"/>
                        </a:spcAft>
                      </a:pPr>
                      <a:r>
                        <a:rPr lang="sr-Latn-CS" sz="2200">
                          <a:latin typeface="Arial" pitchFamily="34" charset="0"/>
                          <a:ea typeface="Calibri"/>
                          <a:cs typeface="Arial" pitchFamily="34" charset="0"/>
                        </a:rPr>
                        <a:t>Reducing sugars</a:t>
                      </a:r>
                      <a:endParaRPr lang="en-US" sz="22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200">
                          <a:latin typeface="Arial" pitchFamily="34" charset="0"/>
                          <a:ea typeface="Times New Roman"/>
                          <a:cs typeface="Arial" pitchFamily="34" charset="0"/>
                        </a:rPr>
                        <a:t>1.16</a:t>
                      </a:r>
                      <a:r>
                        <a:rPr lang="sr-Latn-CS" sz="2200" baseline="30000">
                          <a:latin typeface="Arial" pitchFamily="34" charset="0"/>
                          <a:ea typeface="Times New Roman"/>
                          <a:cs typeface="Arial" pitchFamily="34" charset="0"/>
                        </a:rPr>
                        <a:t>a</a:t>
                      </a:r>
                      <a:endParaRPr lang="en-US" sz="22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200">
                          <a:latin typeface="Arial" pitchFamily="34" charset="0"/>
                          <a:ea typeface="Times New Roman"/>
                          <a:cs typeface="Arial" pitchFamily="34" charset="0"/>
                        </a:rPr>
                        <a:t>0.67</a:t>
                      </a:r>
                      <a:r>
                        <a:rPr lang="sr-Latn-CS" sz="2200" baseline="30000">
                          <a:latin typeface="Arial" pitchFamily="34" charset="0"/>
                          <a:ea typeface="Times New Roman"/>
                          <a:cs typeface="Arial" pitchFamily="34" charset="0"/>
                        </a:rPr>
                        <a:t>bc</a:t>
                      </a:r>
                      <a:endParaRPr lang="en-US" sz="22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200">
                          <a:latin typeface="Arial" pitchFamily="34" charset="0"/>
                          <a:ea typeface="Times New Roman"/>
                          <a:cs typeface="Arial" pitchFamily="34" charset="0"/>
                        </a:rPr>
                        <a:t>1.11</a:t>
                      </a:r>
                      <a:r>
                        <a:rPr lang="sr-Latn-CS" sz="2200" baseline="30000">
                          <a:latin typeface="Arial" pitchFamily="34" charset="0"/>
                          <a:ea typeface="Times New Roman"/>
                          <a:cs typeface="Arial" pitchFamily="34" charset="0"/>
                        </a:rPr>
                        <a:t>a</a:t>
                      </a:r>
                      <a:endParaRPr lang="en-US" sz="22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200">
                          <a:latin typeface="Arial" pitchFamily="34" charset="0"/>
                          <a:ea typeface="Times New Roman"/>
                          <a:cs typeface="Arial" pitchFamily="34" charset="0"/>
                        </a:rPr>
                        <a:t>0.99</a:t>
                      </a:r>
                      <a:r>
                        <a:rPr lang="sr-Latn-CS" sz="2200" baseline="30000">
                          <a:latin typeface="Arial" pitchFamily="34" charset="0"/>
                          <a:ea typeface="Times New Roman"/>
                          <a:cs typeface="Arial" pitchFamily="34" charset="0"/>
                        </a:rPr>
                        <a:t>ac</a:t>
                      </a:r>
                      <a:endParaRPr lang="en-US" sz="22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200" dirty="0">
                          <a:latin typeface="Arial" pitchFamily="34" charset="0"/>
                          <a:ea typeface="Times New Roman"/>
                          <a:cs typeface="Arial" pitchFamily="34" charset="0"/>
                        </a:rPr>
                        <a:t>0.53</a:t>
                      </a:r>
                      <a:r>
                        <a:rPr lang="sr-Latn-CS" sz="2200" baseline="30000" dirty="0">
                          <a:latin typeface="Arial" pitchFamily="34" charset="0"/>
                          <a:ea typeface="Times New Roman"/>
                          <a:cs typeface="Arial" pitchFamily="34" charset="0"/>
                        </a:rPr>
                        <a:t>b</a:t>
                      </a:r>
                      <a:endParaRPr lang="en-US" sz="2200"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6" name="Rectangle 15"/>
          <p:cNvSpPr/>
          <p:nvPr/>
        </p:nvSpPr>
        <p:spPr>
          <a:xfrm>
            <a:off x="9577239" y="12932073"/>
            <a:ext cx="6507487" cy="461665"/>
          </a:xfrm>
          <a:prstGeom prst="rect">
            <a:avLst/>
          </a:prstGeom>
        </p:spPr>
        <p:txBody>
          <a:bodyPr wrap="none">
            <a:spAutoFit/>
          </a:bodyPr>
          <a:lstStyle/>
          <a:p>
            <a:r>
              <a:rPr lang="sr-Latn-CS" sz="2400" i="1" dirty="0">
                <a:latin typeface="Arial" pitchFamily="34" charset="0"/>
                <a:cs typeface="Arial" pitchFamily="34" charset="0"/>
              </a:rPr>
              <a:t>Table 4. Particle size distribution of milled corn</a:t>
            </a:r>
            <a:endParaRPr lang="en-US" sz="2400" dirty="0">
              <a:latin typeface="Arial" pitchFamily="34" charset="0"/>
              <a:cs typeface="Arial" pitchFamily="34" charset="0"/>
            </a:endParaRPr>
          </a:p>
        </p:txBody>
      </p:sp>
      <p:graphicFrame>
        <p:nvGraphicFramePr>
          <p:cNvPr id="17" name="Table 16"/>
          <p:cNvGraphicFramePr>
            <a:graphicFrameLocks noGrp="1"/>
          </p:cNvGraphicFramePr>
          <p:nvPr/>
        </p:nvGraphicFramePr>
        <p:xfrm>
          <a:off x="9865271" y="13393738"/>
          <a:ext cx="5724604" cy="4908750"/>
        </p:xfrm>
        <a:graphic>
          <a:graphicData uri="http://schemas.openxmlformats.org/drawingml/2006/table">
            <a:tbl>
              <a:tblPr/>
              <a:tblGrid>
                <a:gridCol w="2844268"/>
                <a:gridCol w="2880336"/>
              </a:tblGrid>
              <a:tr h="981750">
                <a:tc>
                  <a:txBody>
                    <a:bodyPr/>
                    <a:lstStyle/>
                    <a:p>
                      <a:pPr algn="ctr">
                        <a:lnSpc>
                          <a:spcPct val="115000"/>
                        </a:lnSpc>
                        <a:spcAft>
                          <a:spcPts val="0"/>
                        </a:spcAft>
                      </a:pPr>
                      <a:r>
                        <a:rPr lang="sr-Latn-CS" sz="2400" dirty="0">
                          <a:latin typeface="Arial" pitchFamily="34" charset="0"/>
                          <a:ea typeface="Calibri"/>
                          <a:cs typeface="Arial" pitchFamily="34" charset="0"/>
                        </a:rPr>
                        <a:t>Sieve opening </a:t>
                      </a:r>
                      <a:endParaRPr lang="en-US" sz="2400" dirty="0">
                        <a:latin typeface="Arial" pitchFamily="34" charset="0"/>
                        <a:ea typeface="Calibri"/>
                        <a:cs typeface="Arial" pitchFamily="34" charset="0"/>
                      </a:endParaRPr>
                    </a:p>
                    <a:p>
                      <a:pPr algn="ctr">
                        <a:lnSpc>
                          <a:spcPct val="115000"/>
                        </a:lnSpc>
                        <a:spcAft>
                          <a:spcPts val="0"/>
                        </a:spcAft>
                      </a:pPr>
                      <a:r>
                        <a:rPr lang="sr-Latn-CS" sz="2400" dirty="0">
                          <a:latin typeface="Arial" pitchFamily="34" charset="0"/>
                          <a:ea typeface="Calibri"/>
                          <a:cs typeface="Arial" pitchFamily="34" charset="0"/>
                        </a:rPr>
                        <a:t>(Ø, mm)</a:t>
                      </a:r>
                      <a:endParaRPr lang="en-US" sz="24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Sieve overtails</a:t>
                      </a:r>
                      <a:endParaRPr lang="en-US" sz="2400">
                        <a:latin typeface="Arial" pitchFamily="34" charset="0"/>
                        <a:ea typeface="Calibri"/>
                        <a:cs typeface="Arial" pitchFamily="34" charset="0"/>
                      </a:endParaRPr>
                    </a:p>
                    <a:p>
                      <a:pPr algn="ctr">
                        <a:lnSpc>
                          <a:spcPct val="115000"/>
                        </a:lnSpc>
                        <a:spcAft>
                          <a:spcPts val="0"/>
                        </a:spcAft>
                      </a:pPr>
                      <a:r>
                        <a:rPr lang="sr-Latn-CS" sz="2400">
                          <a:latin typeface="Arial" pitchFamily="34" charset="0"/>
                          <a:ea typeface="Calibri"/>
                          <a:cs typeface="Arial" pitchFamily="34" charset="0"/>
                        </a:rPr>
                        <a:t>(%)</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0875">
                <a:tc>
                  <a:txBody>
                    <a:bodyPr/>
                    <a:lstStyle/>
                    <a:p>
                      <a:pPr algn="ctr">
                        <a:lnSpc>
                          <a:spcPct val="115000"/>
                        </a:lnSpc>
                        <a:spcAft>
                          <a:spcPts val="0"/>
                        </a:spcAft>
                      </a:pPr>
                      <a:r>
                        <a:rPr lang="sr-Latn-CS" sz="2400">
                          <a:latin typeface="Arial" pitchFamily="34" charset="0"/>
                          <a:ea typeface="Calibri"/>
                          <a:cs typeface="Arial" pitchFamily="34" charset="0"/>
                        </a:rPr>
                        <a:t>2.00</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14.9</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0875">
                <a:tc>
                  <a:txBody>
                    <a:bodyPr/>
                    <a:lstStyle/>
                    <a:p>
                      <a:pPr algn="ctr">
                        <a:lnSpc>
                          <a:spcPct val="115000"/>
                        </a:lnSpc>
                        <a:spcAft>
                          <a:spcPts val="0"/>
                        </a:spcAft>
                      </a:pPr>
                      <a:r>
                        <a:rPr lang="sr-Latn-CS" sz="2400">
                          <a:latin typeface="Arial" pitchFamily="34" charset="0"/>
                          <a:ea typeface="Calibri"/>
                          <a:cs typeface="Arial" pitchFamily="34" charset="0"/>
                        </a:rPr>
                        <a:t>1.25</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15.4</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0875">
                <a:tc>
                  <a:txBody>
                    <a:bodyPr/>
                    <a:lstStyle/>
                    <a:p>
                      <a:pPr algn="ctr">
                        <a:lnSpc>
                          <a:spcPct val="115000"/>
                        </a:lnSpc>
                        <a:spcAft>
                          <a:spcPts val="0"/>
                        </a:spcAft>
                      </a:pPr>
                      <a:r>
                        <a:rPr lang="sr-Latn-CS" sz="2400">
                          <a:latin typeface="Arial" pitchFamily="34" charset="0"/>
                          <a:ea typeface="Calibri"/>
                          <a:cs typeface="Arial" pitchFamily="34" charset="0"/>
                        </a:rPr>
                        <a:t>1.00</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8.1</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0875">
                <a:tc>
                  <a:txBody>
                    <a:bodyPr/>
                    <a:lstStyle/>
                    <a:p>
                      <a:pPr algn="ctr">
                        <a:lnSpc>
                          <a:spcPct val="115000"/>
                        </a:lnSpc>
                        <a:spcAft>
                          <a:spcPts val="0"/>
                        </a:spcAft>
                      </a:pPr>
                      <a:r>
                        <a:rPr lang="sr-Latn-CS" sz="2400">
                          <a:latin typeface="Arial" pitchFamily="34" charset="0"/>
                          <a:ea typeface="Calibri"/>
                          <a:cs typeface="Arial" pitchFamily="34" charset="0"/>
                        </a:rPr>
                        <a:t>0.63</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18.5</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0875">
                <a:tc>
                  <a:txBody>
                    <a:bodyPr/>
                    <a:lstStyle/>
                    <a:p>
                      <a:pPr algn="ctr">
                        <a:lnSpc>
                          <a:spcPct val="115000"/>
                        </a:lnSpc>
                        <a:spcAft>
                          <a:spcPts val="0"/>
                        </a:spcAft>
                      </a:pPr>
                      <a:r>
                        <a:rPr lang="sr-Latn-CS" sz="2400">
                          <a:latin typeface="Arial" pitchFamily="34" charset="0"/>
                          <a:ea typeface="Calibri"/>
                          <a:cs typeface="Arial" pitchFamily="34" charset="0"/>
                        </a:rPr>
                        <a:t>0.25</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34.8</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0875">
                <a:tc>
                  <a:txBody>
                    <a:bodyPr/>
                    <a:lstStyle/>
                    <a:p>
                      <a:pPr algn="ctr">
                        <a:lnSpc>
                          <a:spcPct val="115000"/>
                        </a:lnSpc>
                        <a:spcAft>
                          <a:spcPts val="0"/>
                        </a:spcAft>
                      </a:pPr>
                      <a:r>
                        <a:rPr lang="sr-Latn-CS" sz="2400">
                          <a:latin typeface="Arial" pitchFamily="34" charset="0"/>
                          <a:ea typeface="Calibri"/>
                          <a:cs typeface="Arial" pitchFamily="34" charset="0"/>
                        </a:rPr>
                        <a:t>0.125</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8.3</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0875">
                <a:tc>
                  <a:txBody>
                    <a:bodyPr/>
                    <a:lstStyle/>
                    <a:p>
                      <a:pPr algn="ctr">
                        <a:lnSpc>
                          <a:spcPct val="115000"/>
                        </a:lnSpc>
                        <a:spcAft>
                          <a:spcPts val="0"/>
                        </a:spcAft>
                      </a:pPr>
                      <a:r>
                        <a:rPr lang="sr-Latn-CS" sz="2400">
                          <a:latin typeface="Arial" pitchFamily="34" charset="0"/>
                          <a:ea typeface="Calibri"/>
                          <a:cs typeface="Arial" pitchFamily="34" charset="0"/>
                        </a:rPr>
                        <a:t>0.063</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0875">
                <a:tc>
                  <a:txBody>
                    <a:bodyPr/>
                    <a:lstStyle/>
                    <a:p>
                      <a:pPr algn="ctr">
                        <a:lnSpc>
                          <a:spcPct val="115000"/>
                        </a:lnSpc>
                        <a:spcAft>
                          <a:spcPts val="0"/>
                        </a:spcAft>
                      </a:pPr>
                      <a:r>
                        <a:rPr lang="sr-Latn-CS" sz="2400" dirty="0">
                          <a:latin typeface="Arial" pitchFamily="34" charset="0"/>
                          <a:ea typeface="Calibri"/>
                          <a:cs typeface="Arial" pitchFamily="34" charset="0"/>
                        </a:rPr>
                        <a:t>Bottom</a:t>
                      </a:r>
                      <a:endParaRPr lang="en-US" sz="24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dirty="0">
                          <a:latin typeface="Arial" pitchFamily="34" charset="0"/>
                          <a:ea typeface="Calibri"/>
                          <a:cs typeface="Arial" pitchFamily="34" charset="0"/>
                        </a:rPr>
                        <a:t>-</a:t>
                      </a:r>
                      <a:endParaRPr lang="en-US" sz="24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34" name="Rectangle 10"/>
          <p:cNvSpPr>
            <a:spLocks noChangeArrowheads="1"/>
          </p:cNvSpPr>
          <p:nvPr/>
        </p:nvSpPr>
        <p:spPr bwMode="auto">
          <a:xfrm>
            <a:off x="12872246" y="18696042"/>
            <a:ext cx="10890569" cy="10464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sz="2000" b="1" i="1" u="none" strike="noStrike" cap="none" normalizeH="0" baseline="0" dirty="0" smtClean="0">
                <a:ln>
                  <a:noFill/>
                </a:ln>
                <a:solidFill>
                  <a:schemeClr val="tx1"/>
                </a:solidFill>
                <a:effectLst/>
                <a:latin typeface="Arial" pitchFamily="34" charset="0"/>
                <a:ea typeface="Calibri" pitchFamily="34" charset="0"/>
                <a:cs typeface="Arial" pitchFamily="34" charset="0"/>
              </a:rPr>
              <a:t>Tabela 5. Chemical composition of milled corn and extruded corn at 90 and 95 °C</a:t>
            </a:r>
          </a:p>
          <a:p>
            <a:pPr marL="0" marR="0" lvl="0" indent="0" algn="ctr" defTabSz="914400" rtl="0" eaLnBrk="0" fontAlgn="base" latinLnBrk="0" hangingPunct="0">
              <a:lnSpc>
                <a:spcPct val="100000"/>
              </a:lnSpc>
              <a:spcBef>
                <a:spcPct val="0"/>
              </a:spcBef>
              <a:spcAft>
                <a:spcPct val="0"/>
              </a:spcAft>
              <a:buClrTx/>
              <a:buSzTx/>
              <a:buFontTx/>
              <a:buNone/>
              <a:tabLst/>
            </a:pPr>
            <a:r>
              <a:rPr kumimoji="0" lang="sr-Latn-CS" sz="2000" b="1" i="1" u="none" strike="noStrike" cap="none" normalizeH="0" baseline="0" dirty="0" smtClean="0">
                <a:ln>
                  <a:noFill/>
                </a:ln>
                <a:solidFill>
                  <a:schemeClr val="tx1"/>
                </a:solidFill>
                <a:effectLst/>
                <a:latin typeface="Arial" pitchFamily="34" charset="0"/>
                <a:ea typeface="Calibri" pitchFamily="34" charset="0"/>
                <a:cs typeface="Arial" pitchFamily="34" charset="0"/>
              </a:rPr>
              <a:t>in dry matter 22</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sr-Latn-CS" sz="2200" b="1"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20" name="Table 19"/>
          <p:cNvGraphicFramePr>
            <a:graphicFrameLocks noGrp="1"/>
          </p:cNvGraphicFramePr>
          <p:nvPr/>
        </p:nvGraphicFramePr>
        <p:xfrm>
          <a:off x="12529567" y="19355544"/>
          <a:ext cx="10657184" cy="5136979"/>
        </p:xfrm>
        <a:graphic>
          <a:graphicData uri="http://schemas.openxmlformats.org/drawingml/2006/table">
            <a:tbl>
              <a:tblPr/>
              <a:tblGrid>
                <a:gridCol w="2728442"/>
                <a:gridCol w="2609100"/>
                <a:gridCol w="2659821"/>
                <a:gridCol w="2659821"/>
              </a:tblGrid>
              <a:tr h="1027395">
                <a:tc>
                  <a:txBody>
                    <a:bodyPr/>
                    <a:lstStyle/>
                    <a:p>
                      <a:pPr algn="just">
                        <a:lnSpc>
                          <a:spcPct val="115000"/>
                        </a:lnSpc>
                        <a:spcAft>
                          <a:spcPts val="0"/>
                        </a:spcAft>
                      </a:pPr>
                      <a:r>
                        <a:rPr lang="sr-Latn-CS" sz="2400" dirty="0">
                          <a:latin typeface="Arial" pitchFamily="34" charset="0"/>
                          <a:ea typeface="Calibri"/>
                          <a:cs typeface="Arial" pitchFamily="34" charset="0"/>
                        </a:rPr>
                        <a:t>Quality characteristic</a:t>
                      </a:r>
                      <a:endParaRPr lang="en-US" sz="24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Corn (%)</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Extruded corn at    90  °C</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Extruded corn at    95  °C</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3698">
                <a:tc>
                  <a:txBody>
                    <a:bodyPr/>
                    <a:lstStyle/>
                    <a:p>
                      <a:pPr>
                        <a:lnSpc>
                          <a:spcPct val="115000"/>
                        </a:lnSpc>
                        <a:spcAft>
                          <a:spcPts val="0"/>
                        </a:spcAft>
                      </a:pPr>
                      <a:r>
                        <a:rPr lang="sr-Latn-CS" sz="2400">
                          <a:latin typeface="Arial" pitchFamily="34" charset="0"/>
                          <a:ea typeface="Calibri"/>
                          <a:cs typeface="Arial" pitchFamily="34" charset="0"/>
                        </a:rPr>
                        <a:t>Crude proteins</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9.25</a:t>
                      </a:r>
                      <a:r>
                        <a:rPr lang="sr-Latn-CS" sz="2400" baseline="30000">
                          <a:latin typeface="Arial" pitchFamily="34" charset="0"/>
                          <a:ea typeface="Calibri"/>
                          <a:cs typeface="Arial" pitchFamily="34" charset="0"/>
                        </a:rPr>
                        <a:t>c</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9.07</a:t>
                      </a:r>
                      <a:r>
                        <a:rPr lang="sr-Latn-CS" sz="2400" baseline="30000">
                          <a:latin typeface="Arial" pitchFamily="34" charset="0"/>
                          <a:ea typeface="Calibri"/>
                          <a:cs typeface="Arial" pitchFamily="34" charset="0"/>
                        </a:rPr>
                        <a:t>b</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8.97</a:t>
                      </a:r>
                      <a:r>
                        <a:rPr lang="sr-Latn-CS" sz="2400" baseline="30000">
                          <a:latin typeface="Arial" pitchFamily="34" charset="0"/>
                          <a:ea typeface="Calibri"/>
                          <a:cs typeface="Arial" pitchFamily="34" charset="0"/>
                        </a:rPr>
                        <a:t>a</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3698">
                <a:tc>
                  <a:txBody>
                    <a:bodyPr/>
                    <a:lstStyle/>
                    <a:p>
                      <a:pPr>
                        <a:lnSpc>
                          <a:spcPct val="115000"/>
                        </a:lnSpc>
                        <a:spcAft>
                          <a:spcPts val="0"/>
                        </a:spcAft>
                      </a:pPr>
                      <a:r>
                        <a:rPr lang="sr-Latn-CS" sz="2400">
                          <a:latin typeface="Arial" pitchFamily="34" charset="0"/>
                          <a:ea typeface="Calibri"/>
                          <a:cs typeface="Arial" pitchFamily="34" charset="0"/>
                        </a:rPr>
                        <a:t>Crude ash</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1.83</a:t>
                      </a:r>
                      <a:r>
                        <a:rPr lang="sr-Latn-CS" sz="2400" baseline="30000">
                          <a:latin typeface="Arial" pitchFamily="34" charset="0"/>
                          <a:ea typeface="Calibri"/>
                          <a:cs typeface="Arial" pitchFamily="34" charset="0"/>
                        </a:rPr>
                        <a:t>b</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1.56</a:t>
                      </a:r>
                      <a:r>
                        <a:rPr lang="sr-Latn-CS" sz="2400" baseline="30000">
                          <a:latin typeface="Arial" pitchFamily="34" charset="0"/>
                          <a:ea typeface="Calibri"/>
                          <a:cs typeface="Arial" pitchFamily="34" charset="0"/>
                        </a:rPr>
                        <a:t>a</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1.58</a:t>
                      </a:r>
                      <a:r>
                        <a:rPr lang="sr-Latn-CS" sz="2400" baseline="30000">
                          <a:latin typeface="Arial" pitchFamily="34" charset="0"/>
                          <a:ea typeface="Calibri"/>
                          <a:cs typeface="Arial" pitchFamily="34" charset="0"/>
                        </a:rPr>
                        <a:t>a</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3698">
                <a:tc>
                  <a:txBody>
                    <a:bodyPr/>
                    <a:lstStyle/>
                    <a:p>
                      <a:pPr>
                        <a:lnSpc>
                          <a:spcPct val="115000"/>
                        </a:lnSpc>
                        <a:spcAft>
                          <a:spcPts val="0"/>
                        </a:spcAft>
                      </a:pPr>
                      <a:r>
                        <a:rPr lang="sr-Latn-CS" sz="2400">
                          <a:latin typeface="Arial" pitchFamily="34" charset="0"/>
                          <a:ea typeface="Calibri"/>
                          <a:cs typeface="Arial" pitchFamily="34" charset="0"/>
                        </a:rPr>
                        <a:t>Crude fiber</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3.45</a:t>
                      </a:r>
                      <a:r>
                        <a:rPr lang="sr-Latn-CS" sz="2400" baseline="30000">
                          <a:latin typeface="Arial" pitchFamily="34" charset="0"/>
                          <a:ea typeface="Calibri"/>
                          <a:cs typeface="Arial" pitchFamily="34" charset="0"/>
                        </a:rPr>
                        <a:t>c</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2.47</a:t>
                      </a:r>
                      <a:r>
                        <a:rPr lang="sr-Latn-CS" sz="2400" baseline="30000">
                          <a:latin typeface="Arial" pitchFamily="34" charset="0"/>
                          <a:ea typeface="Calibri"/>
                          <a:cs typeface="Arial" pitchFamily="34" charset="0"/>
                        </a:rPr>
                        <a:t>a</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2.80</a:t>
                      </a:r>
                      <a:r>
                        <a:rPr lang="sr-Latn-CS" sz="2400" baseline="30000">
                          <a:latin typeface="Arial" pitchFamily="34" charset="0"/>
                          <a:ea typeface="Calibri"/>
                          <a:cs typeface="Arial" pitchFamily="34" charset="0"/>
                        </a:rPr>
                        <a:t>b</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3698">
                <a:tc>
                  <a:txBody>
                    <a:bodyPr/>
                    <a:lstStyle/>
                    <a:p>
                      <a:pPr>
                        <a:lnSpc>
                          <a:spcPct val="115000"/>
                        </a:lnSpc>
                        <a:spcAft>
                          <a:spcPts val="0"/>
                        </a:spcAft>
                      </a:pPr>
                      <a:r>
                        <a:rPr lang="sr-Latn-CS" sz="2400">
                          <a:latin typeface="Arial" pitchFamily="34" charset="0"/>
                          <a:ea typeface="Calibri"/>
                          <a:cs typeface="Arial" pitchFamily="34" charset="0"/>
                        </a:rPr>
                        <a:t>Crude fat</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4.80</a:t>
                      </a:r>
                      <a:r>
                        <a:rPr lang="sr-Latn-CS" sz="2400" baseline="30000">
                          <a:latin typeface="Arial" pitchFamily="34" charset="0"/>
                          <a:ea typeface="Calibri"/>
                          <a:cs typeface="Arial" pitchFamily="34" charset="0"/>
                        </a:rPr>
                        <a:t>c</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2.08</a:t>
                      </a:r>
                      <a:r>
                        <a:rPr lang="sr-Latn-CS" sz="2400" baseline="30000">
                          <a:latin typeface="Arial" pitchFamily="34" charset="0"/>
                          <a:ea typeface="Calibri"/>
                          <a:cs typeface="Arial" pitchFamily="34" charset="0"/>
                        </a:rPr>
                        <a:t>a</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2.66</a:t>
                      </a:r>
                      <a:r>
                        <a:rPr lang="sr-Latn-CS" sz="2400" baseline="30000">
                          <a:latin typeface="Arial" pitchFamily="34" charset="0"/>
                          <a:ea typeface="Calibri"/>
                          <a:cs typeface="Arial" pitchFamily="34" charset="0"/>
                        </a:rPr>
                        <a:t>a</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3698">
                <a:tc>
                  <a:txBody>
                    <a:bodyPr/>
                    <a:lstStyle/>
                    <a:p>
                      <a:pPr>
                        <a:lnSpc>
                          <a:spcPct val="115000"/>
                        </a:lnSpc>
                        <a:spcAft>
                          <a:spcPts val="0"/>
                        </a:spcAft>
                      </a:pPr>
                      <a:r>
                        <a:rPr lang="sr-Latn-CS" sz="2400">
                          <a:latin typeface="Arial" pitchFamily="34" charset="0"/>
                          <a:ea typeface="Calibri"/>
                          <a:cs typeface="Arial" pitchFamily="34" charset="0"/>
                        </a:rPr>
                        <a:t>NSI</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15.91</a:t>
                      </a:r>
                      <a:r>
                        <a:rPr lang="sr-Latn-CS" sz="2400" baseline="30000">
                          <a:latin typeface="Arial" pitchFamily="34" charset="0"/>
                          <a:ea typeface="Calibri"/>
                          <a:cs typeface="Arial" pitchFamily="34" charset="0"/>
                        </a:rPr>
                        <a:t>c</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6.66</a:t>
                      </a:r>
                      <a:r>
                        <a:rPr lang="sr-Latn-CS" sz="2400" baseline="30000">
                          <a:latin typeface="Arial" pitchFamily="34" charset="0"/>
                          <a:ea typeface="Calibri"/>
                          <a:cs typeface="Arial" pitchFamily="34" charset="0"/>
                        </a:rPr>
                        <a:t>a</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6.21</a:t>
                      </a:r>
                      <a:r>
                        <a:rPr lang="sr-Latn-CS" sz="2400" baseline="30000">
                          <a:latin typeface="Arial" pitchFamily="34" charset="0"/>
                          <a:ea typeface="Calibri"/>
                          <a:cs typeface="Arial" pitchFamily="34" charset="0"/>
                        </a:rPr>
                        <a:t>a</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3698">
                <a:tc>
                  <a:txBody>
                    <a:bodyPr/>
                    <a:lstStyle/>
                    <a:p>
                      <a:pPr>
                        <a:lnSpc>
                          <a:spcPct val="115000"/>
                        </a:lnSpc>
                        <a:spcAft>
                          <a:spcPts val="0"/>
                        </a:spcAft>
                      </a:pPr>
                      <a:r>
                        <a:rPr lang="sr-Latn-CS" sz="2400">
                          <a:latin typeface="Arial" pitchFamily="34" charset="0"/>
                          <a:ea typeface="Calibri"/>
                          <a:cs typeface="Arial" pitchFamily="34" charset="0"/>
                        </a:rPr>
                        <a:t>Starch</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70.90</a:t>
                      </a:r>
                      <a:r>
                        <a:rPr lang="sr-Latn-CS" sz="2400" baseline="30000">
                          <a:latin typeface="Arial" pitchFamily="34" charset="0"/>
                          <a:ea typeface="Calibri"/>
                          <a:cs typeface="Arial" pitchFamily="34" charset="0"/>
                        </a:rPr>
                        <a:t>c</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67.06</a:t>
                      </a:r>
                      <a:r>
                        <a:rPr lang="sr-Latn-CS" sz="2400" baseline="30000">
                          <a:latin typeface="Arial" pitchFamily="34" charset="0"/>
                          <a:ea typeface="Calibri"/>
                          <a:cs typeface="Arial" pitchFamily="34" charset="0"/>
                        </a:rPr>
                        <a:t>b</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64.98</a:t>
                      </a:r>
                      <a:r>
                        <a:rPr lang="sr-Latn-CS" sz="2400" baseline="30000">
                          <a:latin typeface="Arial" pitchFamily="34" charset="0"/>
                          <a:ea typeface="Calibri"/>
                          <a:cs typeface="Arial" pitchFamily="34" charset="0"/>
                        </a:rPr>
                        <a:t>a</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3698">
                <a:tc>
                  <a:txBody>
                    <a:bodyPr/>
                    <a:lstStyle/>
                    <a:p>
                      <a:pPr>
                        <a:lnSpc>
                          <a:spcPct val="115000"/>
                        </a:lnSpc>
                        <a:spcAft>
                          <a:spcPts val="0"/>
                        </a:spcAft>
                      </a:pPr>
                      <a:r>
                        <a:rPr lang="sr-Latn-CS" sz="2400">
                          <a:latin typeface="Arial" pitchFamily="34" charset="0"/>
                          <a:ea typeface="Calibri"/>
                          <a:cs typeface="Arial" pitchFamily="34" charset="0"/>
                        </a:rPr>
                        <a:t>Total sugar</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1.00</a:t>
                      </a:r>
                      <a:r>
                        <a:rPr lang="sr-Latn-CS" sz="2400" baseline="30000">
                          <a:latin typeface="Arial" pitchFamily="34" charset="0"/>
                          <a:ea typeface="Calibri"/>
                          <a:cs typeface="Arial" pitchFamily="34" charset="0"/>
                        </a:rPr>
                        <a:t>a</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3.99</a:t>
                      </a:r>
                      <a:r>
                        <a:rPr lang="sr-Latn-CS" sz="2400" baseline="30000">
                          <a:latin typeface="Arial" pitchFamily="34" charset="0"/>
                          <a:ea typeface="Calibri"/>
                          <a:cs typeface="Arial" pitchFamily="34" charset="0"/>
                        </a:rPr>
                        <a:t>b</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4.12</a:t>
                      </a:r>
                      <a:r>
                        <a:rPr lang="sr-Latn-CS" sz="2400" baseline="30000">
                          <a:latin typeface="Arial" pitchFamily="34" charset="0"/>
                          <a:ea typeface="Calibri"/>
                          <a:cs typeface="Arial" pitchFamily="34" charset="0"/>
                        </a:rPr>
                        <a:t>b</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3698">
                <a:tc>
                  <a:txBody>
                    <a:bodyPr/>
                    <a:lstStyle/>
                    <a:p>
                      <a:pPr>
                        <a:lnSpc>
                          <a:spcPct val="115000"/>
                        </a:lnSpc>
                        <a:spcAft>
                          <a:spcPts val="0"/>
                        </a:spcAft>
                      </a:pPr>
                      <a:r>
                        <a:rPr lang="sr-Latn-CS" sz="2400" dirty="0">
                          <a:latin typeface="Arial" pitchFamily="34" charset="0"/>
                          <a:ea typeface="Calibri"/>
                          <a:cs typeface="Arial" pitchFamily="34" charset="0"/>
                        </a:rPr>
                        <a:t>Reducing sugar</a:t>
                      </a:r>
                      <a:endParaRPr lang="en-US" sz="2400"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0.40</a:t>
                      </a:r>
                      <a:r>
                        <a:rPr lang="sr-Latn-CS" sz="2400" baseline="30000">
                          <a:latin typeface="Arial" pitchFamily="34" charset="0"/>
                          <a:ea typeface="Calibri"/>
                          <a:cs typeface="Arial" pitchFamily="34" charset="0"/>
                        </a:rPr>
                        <a:t>a</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0.42</a:t>
                      </a:r>
                      <a:r>
                        <a:rPr lang="sr-Latn-CS" sz="2400" baseline="30000">
                          <a:latin typeface="Arial" pitchFamily="34" charset="0"/>
                          <a:ea typeface="Calibri"/>
                          <a:cs typeface="Arial" pitchFamily="34" charset="0"/>
                        </a:rPr>
                        <a:t>a</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dirty="0">
                          <a:latin typeface="Arial" pitchFamily="34" charset="0"/>
                          <a:ea typeface="Calibri"/>
                          <a:cs typeface="Arial" pitchFamily="34" charset="0"/>
                        </a:rPr>
                        <a:t>0.45</a:t>
                      </a:r>
                      <a:r>
                        <a:rPr lang="sr-Latn-CS" sz="2400" baseline="30000" dirty="0">
                          <a:latin typeface="Arial" pitchFamily="34" charset="0"/>
                          <a:ea typeface="Calibri"/>
                          <a:cs typeface="Arial" pitchFamily="34" charset="0"/>
                        </a:rPr>
                        <a:t>a</a:t>
                      </a:r>
                      <a:endParaRPr lang="en-US" sz="2400"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35" name="Rectangle 11"/>
          <p:cNvSpPr>
            <a:spLocks noChangeArrowheads="1"/>
          </p:cNvSpPr>
          <p:nvPr/>
        </p:nvSpPr>
        <p:spPr bwMode="auto">
          <a:xfrm>
            <a:off x="17498119" y="12811746"/>
            <a:ext cx="7128792" cy="7694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r-Latn-CS" sz="2200" b="1" i="1" u="none" strike="noStrike" cap="none" normalizeH="0" baseline="0" dirty="0" smtClean="0">
                <a:ln>
                  <a:noFill/>
                </a:ln>
                <a:solidFill>
                  <a:schemeClr val="tx1"/>
                </a:solidFill>
                <a:effectLst/>
                <a:latin typeface="Arial" pitchFamily="34" charset="0"/>
                <a:ea typeface="Calibri" pitchFamily="34" charset="0"/>
                <a:cs typeface="Arial" pitchFamily="34" charset="0"/>
              </a:rPr>
              <a:t>Table 8. Particle size distribution of enriched corn meal and extruded enriched corn meal </a:t>
            </a:r>
            <a:endParaRPr kumimoji="0" lang="sr-Latn-CS" sz="2200" b="1"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22" name="Table 21"/>
          <p:cNvGraphicFramePr>
            <a:graphicFrameLocks noGrp="1"/>
          </p:cNvGraphicFramePr>
          <p:nvPr/>
        </p:nvGraphicFramePr>
        <p:xfrm>
          <a:off x="16994063" y="13537754"/>
          <a:ext cx="6984777" cy="4864074"/>
        </p:xfrm>
        <a:graphic>
          <a:graphicData uri="http://schemas.openxmlformats.org/drawingml/2006/table">
            <a:tbl>
              <a:tblPr/>
              <a:tblGrid>
                <a:gridCol w="2348465"/>
                <a:gridCol w="2327933"/>
                <a:gridCol w="2308379"/>
              </a:tblGrid>
              <a:tr h="405864">
                <a:tc rowSpan="2">
                  <a:txBody>
                    <a:bodyPr/>
                    <a:lstStyle/>
                    <a:p>
                      <a:pPr algn="ctr">
                        <a:lnSpc>
                          <a:spcPct val="115000"/>
                        </a:lnSpc>
                        <a:spcAft>
                          <a:spcPts val="0"/>
                        </a:spcAft>
                      </a:pPr>
                      <a:r>
                        <a:rPr lang="sr-Latn-CS" sz="2400" dirty="0">
                          <a:latin typeface="Arial" pitchFamily="34" charset="0"/>
                          <a:ea typeface="Calibri"/>
                          <a:cs typeface="Arial" pitchFamily="34" charset="0"/>
                        </a:rPr>
                        <a:t>Sieve opening</a:t>
                      </a:r>
                      <a:endParaRPr lang="en-US" sz="2400" dirty="0">
                        <a:latin typeface="Arial" pitchFamily="34" charset="0"/>
                        <a:ea typeface="Calibri"/>
                        <a:cs typeface="Arial" pitchFamily="34" charset="0"/>
                      </a:endParaRPr>
                    </a:p>
                    <a:p>
                      <a:pPr algn="ctr">
                        <a:lnSpc>
                          <a:spcPct val="115000"/>
                        </a:lnSpc>
                        <a:spcAft>
                          <a:spcPts val="0"/>
                        </a:spcAft>
                      </a:pPr>
                      <a:r>
                        <a:rPr lang="sr-Latn-CS" sz="2400" dirty="0">
                          <a:latin typeface="Arial" pitchFamily="34" charset="0"/>
                          <a:ea typeface="Calibri"/>
                          <a:cs typeface="Arial" pitchFamily="34" charset="0"/>
                        </a:rPr>
                        <a:t>(Ø, mm)</a:t>
                      </a:r>
                      <a:endParaRPr lang="en-US" sz="2400"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sr-Latn-CS" sz="2400">
                          <a:latin typeface="Arial" pitchFamily="34" charset="0"/>
                          <a:ea typeface="Calibri"/>
                          <a:cs typeface="Arial" pitchFamily="34" charset="0"/>
                        </a:rPr>
                        <a:t>Sieve overtails (%)</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405864">
                <a:tc vMerge="1">
                  <a:txBody>
                    <a:bodyPr/>
                    <a:lstStyle/>
                    <a:p>
                      <a:endParaRPr lang="en-US"/>
                    </a:p>
                  </a:txBody>
                  <a:tcPr/>
                </a:tc>
                <a:tc>
                  <a:txBody>
                    <a:bodyPr/>
                    <a:lstStyle/>
                    <a:p>
                      <a:pPr algn="ctr">
                        <a:lnSpc>
                          <a:spcPct val="115000"/>
                        </a:lnSpc>
                        <a:spcAft>
                          <a:spcPts val="0"/>
                        </a:spcAft>
                      </a:pPr>
                      <a:r>
                        <a:rPr lang="sr-Latn-CS" sz="2400">
                          <a:latin typeface="Arial" pitchFamily="34" charset="0"/>
                          <a:ea typeface="Calibri"/>
                          <a:cs typeface="Arial" pitchFamily="34" charset="0"/>
                        </a:rPr>
                        <a:t>Corn meal</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Extruded corn meal</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864">
                <a:tc>
                  <a:txBody>
                    <a:bodyPr/>
                    <a:lstStyle/>
                    <a:p>
                      <a:pPr algn="ctr">
                        <a:lnSpc>
                          <a:spcPct val="115000"/>
                        </a:lnSpc>
                        <a:spcAft>
                          <a:spcPts val="0"/>
                        </a:spcAft>
                      </a:pPr>
                      <a:r>
                        <a:rPr lang="sr-Latn-CS" sz="2400">
                          <a:latin typeface="Arial" pitchFamily="34" charset="0"/>
                          <a:ea typeface="Calibri"/>
                          <a:cs typeface="Arial" pitchFamily="34" charset="0"/>
                        </a:rPr>
                        <a:t>4.00</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0.00</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0.30</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864">
                <a:tc>
                  <a:txBody>
                    <a:bodyPr/>
                    <a:lstStyle/>
                    <a:p>
                      <a:pPr algn="ctr">
                        <a:lnSpc>
                          <a:spcPct val="115000"/>
                        </a:lnSpc>
                        <a:spcAft>
                          <a:spcPts val="0"/>
                        </a:spcAft>
                      </a:pPr>
                      <a:r>
                        <a:rPr lang="sr-Latn-CS" sz="2400">
                          <a:latin typeface="Arial" pitchFamily="34" charset="0"/>
                          <a:ea typeface="Calibri"/>
                          <a:cs typeface="Arial" pitchFamily="34" charset="0"/>
                        </a:rPr>
                        <a:t>2.00</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0.50</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3.00</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864">
                <a:tc>
                  <a:txBody>
                    <a:bodyPr/>
                    <a:lstStyle/>
                    <a:p>
                      <a:pPr algn="ctr">
                        <a:lnSpc>
                          <a:spcPct val="115000"/>
                        </a:lnSpc>
                        <a:spcAft>
                          <a:spcPts val="0"/>
                        </a:spcAft>
                      </a:pPr>
                      <a:r>
                        <a:rPr lang="sr-Latn-CS" sz="2400">
                          <a:latin typeface="Arial" pitchFamily="34" charset="0"/>
                          <a:ea typeface="Calibri"/>
                          <a:cs typeface="Arial" pitchFamily="34" charset="0"/>
                        </a:rPr>
                        <a:t>1.25</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5.00</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9.00</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864">
                <a:tc>
                  <a:txBody>
                    <a:bodyPr/>
                    <a:lstStyle/>
                    <a:p>
                      <a:pPr algn="ctr">
                        <a:lnSpc>
                          <a:spcPct val="115000"/>
                        </a:lnSpc>
                        <a:spcAft>
                          <a:spcPts val="0"/>
                        </a:spcAft>
                      </a:pPr>
                      <a:r>
                        <a:rPr lang="sr-Latn-CS" sz="2400">
                          <a:latin typeface="Arial" pitchFamily="34" charset="0"/>
                          <a:ea typeface="Calibri"/>
                          <a:cs typeface="Arial" pitchFamily="34" charset="0"/>
                        </a:rPr>
                        <a:t>1.00</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11.85</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7.85</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864">
                <a:tc>
                  <a:txBody>
                    <a:bodyPr/>
                    <a:lstStyle/>
                    <a:p>
                      <a:pPr algn="ctr">
                        <a:lnSpc>
                          <a:spcPct val="115000"/>
                        </a:lnSpc>
                        <a:spcAft>
                          <a:spcPts val="0"/>
                        </a:spcAft>
                      </a:pPr>
                      <a:r>
                        <a:rPr lang="sr-Latn-CS" sz="2400">
                          <a:latin typeface="Arial" pitchFamily="34" charset="0"/>
                          <a:ea typeface="Calibri"/>
                          <a:cs typeface="Arial" pitchFamily="34" charset="0"/>
                        </a:rPr>
                        <a:t>0.63</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23.85</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34.30</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864">
                <a:tc>
                  <a:txBody>
                    <a:bodyPr/>
                    <a:lstStyle/>
                    <a:p>
                      <a:pPr algn="ctr">
                        <a:lnSpc>
                          <a:spcPct val="115000"/>
                        </a:lnSpc>
                        <a:spcAft>
                          <a:spcPts val="0"/>
                        </a:spcAft>
                      </a:pPr>
                      <a:r>
                        <a:rPr lang="sr-Latn-CS" sz="2400">
                          <a:latin typeface="Arial" pitchFamily="34" charset="0"/>
                          <a:ea typeface="Calibri"/>
                          <a:cs typeface="Arial" pitchFamily="34" charset="0"/>
                        </a:rPr>
                        <a:t>0.25</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25.75</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36.45</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864">
                <a:tc>
                  <a:txBody>
                    <a:bodyPr/>
                    <a:lstStyle/>
                    <a:p>
                      <a:pPr algn="ctr">
                        <a:lnSpc>
                          <a:spcPct val="115000"/>
                        </a:lnSpc>
                        <a:spcAft>
                          <a:spcPts val="0"/>
                        </a:spcAft>
                      </a:pPr>
                      <a:r>
                        <a:rPr lang="sr-Latn-CS" sz="2400">
                          <a:latin typeface="Arial" pitchFamily="34" charset="0"/>
                          <a:ea typeface="Calibri"/>
                          <a:cs typeface="Arial" pitchFamily="34" charset="0"/>
                        </a:rPr>
                        <a:t>0.125</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27.55</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8.20</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864">
                <a:tc>
                  <a:txBody>
                    <a:bodyPr/>
                    <a:lstStyle/>
                    <a:p>
                      <a:pPr algn="ctr">
                        <a:lnSpc>
                          <a:spcPct val="115000"/>
                        </a:lnSpc>
                        <a:spcAft>
                          <a:spcPts val="0"/>
                        </a:spcAft>
                      </a:pPr>
                      <a:r>
                        <a:rPr lang="sr-Latn-CS" sz="2400">
                          <a:latin typeface="Arial" pitchFamily="34" charset="0"/>
                          <a:ea typeface="Calibri"/>
                          <a:cs typeface="Arial" pitchFamily="34" charset="0"/>
                        </a:rPr>
                        <a:t>0.63</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5.00</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0.90</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864">
                <a:tc>
                  <a:txBody>
                    <a:bodyPr/>
                    <a:lstStyle/>
                    <a:p>
                      <a:pPr algn="ctr">
                        <a:lnSpc>
                          <a:spcPct val="115000"/>
                        </a:lnSpc>
                        <a:spcAft>
                          <a:spcPts val="0"/>
                        </a:spcAft>
                      </a:pPr>
                      <a:r>
                        <a:rPr lang="sr-Latn-CS" sz="2400" dirty="0">
                          <a:latin typeface="Arial" pitchFamily="34" charset="0"/>
                          <a:ea typeface="Calibri"/>
                          <a:cs typeface="Arial" pitchFamily="34" charset="0"/>
                        </a:rPr>
                        <a:t>Bottom</a:t>
                      </a:r>
                      <a:endParaRPr lang="en-US" sz="24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0.50</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dirty="0">
                          <a:latin typeface="Arial" pitchFamily="34" charset="0"/>
                          <a:ea typeface="Calibri"/>
                          <a:cs typeface="Arial" pitchFamily="34" charset="0"/>
                        </a:rPr>
                        <a:t>0.00</a:t>
                      </a:r>
                      <a:endParaRPr lang="en-US" sz="24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3" name="Rectangle 22"/>
          <p:cNvSpPr/>
          <p:nvPr/>
        </p:nvSpPr>
        <p:spPr>
          <a:xfrm>
            <a:off x="12097519" y="24813294"/>
            <a:ext cx="11377264" cy="769441"/>
          </a:xfrm>
          <a:prstGeom prst="rect">
            <a:avLst/>
          </a:prstGeom>
        </p:spPr>
        <p:txBody>
          <a:bodyPr wrap="square">
            <a:spAutoFit/>
          </a:bodyPr>
          <a:lstStyle/>
          <a:p>
            <a:pPr algn="ctr"/>
            <a:r>
              <a:rPr lang="sr-Latn-CS" sz="2200" i="1" dirty="0">
                <a:latin typeface="Arial" pitchFamily="34" charset="0"/>
                <a:cs typeface="Arial" pitchFamily="34" charset="0"/>
              </a:rPr>
              <a:t>Table 7. </a:t>
            </a:r>
            <a:r>
              <a:rPr lang="en-US" sz="2200" i="1" dirty="0">
                <a:latin typeface="Arial" pitchFamily="34" charset="0"/>
                <a:cs typeface="Arial" pitchFamily="34" charset="0"/>
              </a:rPr>
              <a:t>Physical and chemical characteristics of enriched corn meal and extruded enriched corn meal (T = 95 ° C)</a:t>
            </a:r>
            <a:endParaRPr lang="en-US" sz="2200" dirty="0">
              <a:latin typeface="Arial" pitchFamily="34" charset="0"/>
              <a:cs typeface="Arial" pitchFamily="34" charset="0"/>
            </a:endParaRPr>
          </a:p>
        </p:txBody>
      </p:sp>
      <p:graphicFrame>
        <p:nvGraphicFramePr>
          <p:cNvPr id="24" name="Table 23"/>
          <p:cNvGraphicFramePr>
            <a:graphicFrameLocks noGrp="1"/>
          </p:cNvGraphicFramePr>
          <p:nvPr/>
        </p:nvGraphicFramePr>
        <p:xfrm>
          <a:off x="12385551" y="25518253"/>
          <a:ext cx="10801202" cy="5013389"/>
        </p:xfrm>
        <a:graphic>
          <a:graphicData uri="http://schemas.openxmlformats.org/drawingml/2006/table">
            <a:tbl>
              <a:tblPr/>
              <a:tblGrid>
                <a:gridCol w="4066042"/>
                <a:gridCol w="3492305"/>
                <a:gridCol w="3242855"/>
              </a:tblGrid>
              <a:tr h="650553">
                <a:tc>
                  <a:txBody>
                    <a:bodyPr/>
                    <a:lstStyle/>
                    <a:p>
                      <a:pPr>
                        <a:lnSpc>
                          <a:spcPct val="115000"/>
                        </a:lnSpc>
                        <a:spcAft>
                          <a:spcPts val="0"/>
                        </a:spcAft>
                      </a:pPr>
                      <a:r>
                        <a:rPr lang="sr-Latn-CS" sz="2400" dirty="0">
                          <a:latin typeface="Arial" pitchFamily="34" charset="0"/>
                          <a:ea typeface="Calibri"/>
                          <a:cs typeface="Arial" pitchFamily="34" charset="0"/>
                        </a:rPr>
                        <a:t>Quality characteristics</a:t>
                      </a:r>
                      <a:endParaRPr lang="en-US" sz="2400"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dirty="0">
                          <a:latin typeface="Arial" pitchFamily="34" charset="0"/>
                          <a:ea typeface="Calibri"/>
                          <a:cs typeface="Arial" pitchFamily="34" charset="0"/>
                        </a:rPr>
                        <a:t>Corn meal</a:t>
                      </a:r>
                      <a:endParaRPr lang="en-US" sz="24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dirty="0">
                          <a:latin typeface="Arial" pitchFamily="34" charset="0"/>
                          <a:ea typeface="Calibri"/>
                          <a:cs typeface="Arial" pitchFamily="34" charset="0"/>
                        </a:rPr>
                        <a:t>Extruded corn meal at </a:t>
                      </a:r>
                      <a:r>
                        <a:rPr lang="en-US" sz="2400" dirty="0">
                          <a:solidFill>
                            <a:schemeClr val="tx1"/>
                          </a:solidFill>
                          <a:latin typeface="Arial" pitchFamily="34" charset="0"/>
                          <a:ea typeface="Times New Roman"/>
                          <a:cs typeface="Arial" pitchFamily="34" charset="0"/>
                        </a:rPr>
                        <a:t>95 ° C</a:t>
                      </a:r>
                      <a:endParaRPr lang="en-US" sz="2400" dirty="0">
                        <a:solidFill>
                          <a:schemeClr val="tx1"/>
                        </a:solidFill>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5277">
                <a:tc>
                  <a:txBody>
                    <a:bodyPr/>
                    <a:lstStyle/>
                    <a:p>
                      <a:pPr algn="just">
                        <a:lnSpc>
                          <a:spcPct val="115000"/>
                        </a:lnSpc>
                        <a:spcAft>
                          <a:spcPts val="0"/>
                        </a:spcAft>
                      </a:pPr>
                      <a:r>
                        <a:rPr lang="sr-Latn-CS" sz="2400">
                          <a:latin typeface="Arial" pitchFamily="34" charset="0"/>
                          <a:ea typeface="Calibri"/>
                          <a:cs typeface="Arial" pitchFamily="34" charset="0"/>
                        </a:rPr>
                        <a:t>Water content (%)</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dirty="0">
                          <a:latin typeface="Arial" pitchFamily="34" charset="0"/>
                          <a:ea typeface="Calibri"/>
                          <a:cs typeface="Arial" pitchFamily="34" charset="0"/>
                        </a:rPr>
                        <a:t>14.5</a:t>
                      </a:r>
                      <a:endParaRPr lang="en-US" sz="2400"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8.50</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5277">
                <a:tc>
                  <a:txBody>
                    <a:bodyPr/>
                    <a:lstStyle/>
                    <a:p>
                      <a:pPr algn="just">
                        <a:lnSpc>
                          <a:spcPct val="115000"/>
                        </a:lnSpc>
                        <a:spcAft>
                          <a:spcPts val="0"/>
                        </a:spcAft>
                      </a:pPr>
                      <a:r>
                        <a:rPr lang="sr-Latn-CS" sz="2400">
                          <a:latin typeface="Arial" pitchFamily="34" charset="0"/>
                          <a:ea typeface="Calibri"/>
                          <a:cs typeface="Arial" pitchFamily="34" charset="0"/>
                        </a:rPr>
                        <a:t>Crude protein content (%)</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11</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11.0</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5277">
                <a:tc>
                  <a:txBody>
                    <a:bodyPr/>
                    <a:lstStyle/>
                    <a:p>
                      <a:pPr algn="just">
                        <a:lnSpc>
                          <a:spcPct val="115000"/>
                        </a:lnSpc>
                        <a:spcAft>
                          <a:spcPts val="0"/>
                        </a:spcAft>
                      </a:pPr>
                      <a:r>
                        <a:rPr lang="sr-Latn-CS" sz="2400">
                          <a:latin typeface="Arial" pitchFamily="34" charset="0"/>
                          <a:ea typeface="Calibri"/>
                          <a:cs typeface="Arial" pitchFamily="34" charset="0"/>
                        </a:rPr>
                        <a:t>Celullose content (%)</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3.5</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3.50</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5277">
                <a:tc>
                  <a:txBody>
                    <a:bodyPr/>
                    <a:lstStyle/>
                    <a:p>
                      <a:pPr algn="just">
                        <a:lnSpc>
                          <a:spcPct val="115000"/>
                        </a:lnSpc>
                        <a:spcAft>
                          <a:spcPts val="0"/>
                        </a:spcAft>
                      </a:pPr>
                      <a:r>
                        <a:rPr lang="sr-Latn-CS" sz="2400">
                          <a:latin typeface="Arial" pitchFamily="34" charset="0"/>
                          <a:ea typeface="Calibri"/>
                          <a:cs typeface="Arial" pitchFamily="34" charset="0"/>
                        </a:rPr>
                        <a:t>Starch content (%)</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55</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50.68</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5277">
                <a:tc>
                  <a:txBody>
                    <a:bodyPr/>
                    <a:lstStyle/>
                    <a:p>
                      <a:pPr algn="just">
                        <a:lnSpc>
                          <a:spcPct val="115000"/>
                        </a:lnSpc>
                        <a:spcAft>
                          <a:spcPts val="0"/>
                        </a:spcAft>
                      </a:pPr>
                      <a:r>
                        <a:rPr lang="sr-Latn-CS" sz="2400">
                          <a:latin typeface="Arial" pitchFamily="34" charset="0"/>
                          <a:ea typeface="Calibri"/>
                          <a:cs typeface="Arial" pitchFamily="34" charset="0"/>
                        </a:rPr>
                        <a:t>Ash content (%)</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4.0</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2.50</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5277">
                <a:tc>
                  <a:txBody>
                    <a:bodyPr/>
                    <a:lstStyle/>
                    <a:p>
                      <a:pPr algn="just">
                        <a:lnSpc>
                          <a:spcPct val="115000"/>
                        </a:lnSpc>
                        <a:spcAft>
                          <a:spcPts val="0"/>
                        </a:spcAft>
                      </a:pPr>
                      <a:r>
                        <a:rPr lang="sr-Latn-CS" sz="2400">
                          <a:latin typeface="Arial" pitchFamily="34" charset="0"/>
                          <a:ea typeface="Calibri"/>
                          <a:cs typeface="Arial" pitchFamily="34" charset="0"/>
                        </a:rPr>
                        <a:t>Fat content (%)</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7.5</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7.50</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5277">
                <a:tc>
                  <a:txBody>
                    <a:bodyPr/>
                    <a:lstStyle/>
                    <a:p>
                      <a:pPr algn="just">
                        <a:lnSpc>
                          <a:spcPct val="115000"/>
                        </a:lnSpc>
                        <a:spcAft>
                          <a:spcPts val="0"/>
                        </a:spcAft>
                      </a:pPr>
                      <a:r>
                        <a:rPr lang="sr-Latn-CS" sz="2400">
                          <a:latin typeface="Arial" pitchFamily="34" charset="0"/>
                          <a:ea typeface="Calibri"/>
                          <a:cs typeface="Arial" pitchFamily="34" charset="0"/>
                        </a:rPr>
                        <a:t>Phosphorous  (%)</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0.50</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0.50</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5277">
                <a:tc>
                  <a:txBody>
                    <a:bodyPr/>
                    <a:lstStyle/>
                    <a:p>
                      <a:pPr algn="just">
                        <a:lnSpc>
                          <a:spcPct val="115000"/>
                        </a:lnSpc>
                        <a:spcAft>
                          <a:spcPts val="0"/>
                        </a:spcAft>
                      </a:pPr>
                      <a:r>
                        <a:rPr lang="sr-Latn-CS" sz="2400">
                          <a:latin typeface="Arial" pitchFamily="34" charset="0"/>
                          <a:ea typeface="Calibri"/>
                          <a:cs typeface="Arial" pitchFamily="34" charset="0"/>
                        </a:rPr>
                        <a:t>Calcium (%)</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0.20</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0.20</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5277">
                <a:tc>
                  <a:txBody>
                    <a:bodyPr/>
                    <a:lstStyle/>
                    <a:p>
                      <a:pPr algn="just">
                        <a:lnSpc>
                          <a:spcPct val="115000"/>
                        </a:lnSpc>
                        <a:spcAft>
                          <a:spcPts val="0"/>
                        </a:spcAft>
                      </a:pPr>
                      <a:r>
                        <a:rPr lang="sr-Latn-CS" sz="2400">
                          <a:latin typeface="Arial" pitchFamily="34" charset="0"/>
                          <a:ea typeface="Calibri"/>
                          <a:cs typeface="Arial" pitchFamily="34" charset="0"/>
                        </a:rPr>
                        <a:t>β-carotene content (mg/kg)</a:t>
                      </a:r>
                      <a:endParaRPr lang="en-US" sz="24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1.10</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a:latin typeface="Arial" pitchFamily="34" charset="0"/>
                          <a:ea typeface="Calibri"/>
                          <a:cs typeface="Arial" pitchFamily="34" charset="0"/>
                        </a:rPr>
                        <a:t>1.11</a:t>
                      </a:r>
                      <a:endParaRPr lang="en-US" sz="240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5277">
                <a:tc>
                  <a:txBody>
                    <a:bodyPr/>
                    <a:lstStyle/>
                    <a:p>
                      <a:pPr algn="just">
                        <a:lnSpc>
                          <a:spcPct val="115000"/>
                        </a:lnSpc>
                        <a:spcAft>
                          <a:spcPts val="0"/>
                        </a:spcAft>
                      </a:pPr>
                      <a:r>
                        <a:rPr lang="sr-Latn-CS" sz="2400" dirty="0">
                          <a:latin typeface="Arial" pitchFamily="34" charset="0"/>
                          <a:ea typeface="Calibri"/>
                          <a:cs typeface="Arial" pitchFamily="34" charset="0"/>
                        </a:rPr>
                        <a:t>Test weight (g/l)</a:t>
                      </a:r>
                      <a:endParaRPr lang="en-US" sz="24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dirty="0">
                          <a:latin typeface="Arial" pitchFamily="34" charset="0"/>
                          <a:ea typeface="Calibri"/>
                          <a:cs typeface="Arial" pitchFamily="34" charset="0"/>
                        </a:rPr>
                        <a:t>526.1</a:t>
                      </a:r>
                      <a:endParaRPr lang="en-US" sz="2400"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CS" sz="2400" dirty="0">
                          <a:latin typeface="Arial" pitchFamily="34" charset="0"/>
                          <a:ea typeface="Calibri"/>
                          <a:cs typeface="Arial" pitchFamily="34" charset="0"/>
                        </a:rPr>
                        <a:t>359.0</a:t>
                      </a:r>
                      <a:endParaRPr lang="en-US" sz="2400" dirty="0">
                        <a:latin typeface="Arial" pitchFamily="34" charset="0"/>
                        <a:ea typeface="Calibri"/>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103</TotalTime>
  <Words>756</Words>
  <Application>Microsoft Office PowerPoint</Application>
  <PresentationFormat>Custom</PresentationFormat>
  <Paragraphs>247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Apex</vt:lpstr>
      <vt:lpstr>QUALITY OF CORN EXTRUDATES AND EXTRUDATES FROM SELECTED CORN PRODUCTS </vt:lpstr>
    </vt:vector>
  </TitlesOfParts>
  <Company>FINS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Dragan Zivancev</dc:creator>
  <cp:lastModifiedBy>Dragan Zivancev</cp:lastModifiedBy>
  <cp:revision>14</cp:revision>
  <dcterms:created xsi:type="dcterms:W3CDTF">2010-10-12T09:41:55Z</dcterms:created>
  <dcterms:modified xsi:type="dcterms:W3CDTF">2010-10-12T11:25:21Z</dcterms:modified>
</cp:coreProperties>
</file>