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25203150" cy="360045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1" d="100"/>
          <a:sy n="21" d="100"/>
        </p:scale>
        <p:origin x="-876" y="192"/>
      </p:cViewPr>
      <p:guideLst>
        <p:guide orient="horz" pos="11340"/>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163220" y="7200900"/>
            <a:ext cx="22682835" cy="9601200"/>
          </a:xfrm>
        </p:spPr>
        <p:txBody>
          <a:bodyPr vert="horz" lIns="174879" tIns="0" rIns="174879" bIns="0" anchor="b">
            <a:normAutofit/>
            <a:scene3d>
              <a:camera prst="orthographicFront"/>
              <a:lightRig rig="soft" dir="t">
                <a:rot lat="0" lon="0" rev="17220000"/>
              </a:lightRig>
            </a:scene3d>
            <a:sp3d prstMaterial="softEdge">
              <a:bevelT w="38100" h="38100"/>
            </a:sp3d>
          </a:bodyPr>
          <a:lstStyle>
            <a:lvl1pPr>
              <a:defRPr sz="184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97F6967-DEF3-44B6-A87F-994CCFCAB7E6}" type="datetimeFigureOut">
              <a:rPr lang="en-US" smtClean="0"/>
              <a:t>10/12/2010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CC93814-DF56-4BEC-915F-F48C3753DA71}" type="slidenum">
              <a:rPr lang="en-US" smtClean="0"/>
              <a:t>‹#›</a:t>
            </a:fld>
            <a:endParaRPr lang="en-US"/>
          </a:p>
        </p:txBody>
      </p:sp>
      <p:sp>
        <p:nvSpPr>
          <p:cNvPr id="9" name="Subtitle 8"/>
          <p:cNvSpPr>
            <a:spLocks noGrp="1"/>
          </p:cNvSpPr>
          <p:nvPr>
            <p:ph type="subTitle" idx="1"/>
          </p:nvPr>
        </p:nvSpPr>
        <p:spPr>
          <a:xfrm>
            <a:off x="3780473" y="17491415"/>
            <a:ext cx="17642205" cy="9201150"/>
          </a:xfrm>
        </p:spPr>
        <p:txBody>
          <a:bodyPr/>
          <a:lstStyle>
            <a:lvl1pPr marL="0" indent="0" algn="ctr">
              <a:buNone/>
              <a:defRPr>
                <a:solidFill>
                  <a:schemeClr val="tx1"/>
                </a:solidFill>
              </a:defRPr>
            </a:lvl1pPr>
            <a:lvl2pPr marL="1748790" indent="0" algn="ctr">
              <a:buNone/>
            </a:lvl2pPr>
            <a:lvl3pPr marL="3497580" indent="0" algn="ctr">
              <a:buNone/>
            </a:lvl3pPr>
            <a:lvl4pPr marL="5246370" indent="0" algn="ctr">
              <a:buNone/>
            </a:lvl4pPr>
            <a:lvl5pPr marL="6995160" indent="0" algn="ctr">
              <a:buNone/>
            </a:lvl5pPr>
            <a:lvl6pPr marL="8743950" indent="0" algn="ctr">
              <a:buNone/>
            </a:lvl6pPr>
            <a:lvl7pPr marL="10492740" indent="0" algn="ctr">
              <a:buNone/>
            </a:lvl7pPr>
            <a:lvl8pPr marL="12241530" indent="0" algn="ctr">
              <a:buNone/>
            </a:lvl8pPr>
            <a:lvl9pPr marL="1399032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7F6967-DEF3-44B6-A87F-994CCFCAB7E6}" type="datetimeFigureOut">
              <a:rPr lang="en-US" smtClean="0"/>
              <a:t>10/12/2010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93814-DF56-4BEC-915F-F48C3753DA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4" y="1441852"/>
            <a:ext cx="5670709" cy="3072050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60157" y="1441852"/>
            <a:ext cx="16592074" cy="3072050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7F6967-DEF3-44B6-A87F-994CCFCAB7E6}" type="datetimeFigureOut">
              <a:rPr lang="en-US" smtClean="0"/>
              <a:t>10/12/2010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93814-DF56-4BEC-915F-F48C3753DA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7F6967-DEF3-44B6-A87F-994CCFCAB7E6}" type="datetimeFigureOut">
              <a:rPr lang="en-US" smtClean="0"/>
              <a:t>10/12/2010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93814-DF56-4BEC-915F-F48C3753DA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410551" y="3200400"/>
            <a:ext cx="19532441" cy="96012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184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410551" y="13165877"/>
            <a:ext cx="19532441" cy="7925988"/>
          </a:xfrm>
        </p:spPr>
        <p:txBody>
          <a:bodyPr anchor="t"/>
          <a:lstStyle>
            <a:lvl1pPr marL="279806" indent="0" algn="l">
              <a:buNone/>
              <a:defRPr sz="7700">
                <a:solidFill>
                  <a:schemeClr val="tx1"/>
                </a:solidFill>
              </a:defRPr>
            </a:lvl1pPr>
            <a:lvl2pPr>
              <a:buNone/>
              <a:defRPr sz="6900">
                <a:solidFill>
                  <a:schemeClr val="tx1">
                    <a:tint val="75000"/>
                  </a:schemeClr>
                </a:solidFill>
              </a:defRPr>
            </a:lvl2pPr>
            <a:lvl3pPr>
              <a:buNone/>
              <a:defRPr sz="6100">
                <a:solidFill>
                  <a:schemeClr val="tx1">
                    <a:tint val="75000"/>
                  </a:schemeClr>
                </a:solidFill>
              </a:defRPr>
            </a:lvl3pPr>
            <a:lvl4pPr>
              <a:buNone/>
              <a:defRPr sz="5400">
                <a:solidFill>
                  <a:schemeClr val="tx1">
                    <a:tint val="75000"/>
                  </a:schemeClr>
                </a:solidFill>
              </a:defRPr>
            </a:lvl4pPr>
            <a:lvl5pPr>
              <a:buNone/>
              <a:defRPr sz="5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7F6967-DEF3-44B6-A87F-994CCFCAB7E6}" type="datetimeFigureOut">
              <a:rPr lang="en-US" smtClean="0"/>
              <a:t>10/12/2010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21842730" y="33687547"/>
            <a:ext cx="2100263" cy="1916906"/>
          </a:xfrm>
        </p:spPr>
        <p:txBody>
          <a:bodyPr/>
          <a:lstStyle/>
          <a:p>
            <a:fld id="{2CC93814-DF56-4BEC-915F-F48C3753DA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260158" y="8401053"/>
            <a:ext cx="11131391" cy="23761306"/>
          </a:xfrm>
        </p:spPr>
        <p:txBody>
          <a:bodyPr/>
          <a:lstStyle>
            <a:lvl1pPr>
              <a:defRPr sz="9900"/>
            </a:lvl1pPr>
            <a:lvl2pPr>
              <a:defRPr sz="9200"/>
            </a:lvl2pPr>
            <a:lvl3pPr>
              <a:defRPr sz="7700"/>
            </a:lvl3pPr>
            <a:lvl4pPr>
              <a:defRPr sz="6900"/>
            </a:lvl4pPr>
            <a:lvl5pPr>
              <a:defRPr sz="6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12811601" y="8401053"/>
            <a:ext cx="11131391" cy="23761306"/>
          </a:xfrm>
        </p:spPr>
        <p:txBody>
          <a:bodyPr/>
          <a:lstStyle>
            <a:lvl1pPr>
              <a:defRPr sz="9900"/>
            </a:lvl1pPr>
            <a:lvl2pPr>
              <a:defRPr sz="9200"/>
            </a:lvl2pPr>
            <a:lvl3pPr>
              <a:defRPr sz="7700"/>
            </a:lvl3pPr>
            <a:lvl4pPr>
              <a:defRPr sz="6900"/>
            </a:lvl4pPr>
            <a:lvl5pPr>
              <a:defRPr sz="6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7F6967-DEF3-44B6-A87F-994CCFCAB7E6}" type="datetimeFigureOut">
              <a:rPr lang="en-US" smtClean="0"/>
              <a:t>10/12/2010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93814-DF56-4BEC-915F-F48C3753DA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158" y="1433513"/>
            <a:ext cx="22682835" cy="60007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60158" y="8059341"/>
            <a:ext cx="11135768" cy="3942157"/>
          </a:xfrm>
        </p:spPr>
        <p:txBody>
          <a:bodyPr anchor="ctr"/>
          <a:lstStyle>
            <a:lvl1pPr marL="0" indent="0">
              <a:buNone/>
              <a:defRPr sz="9200" b="0" cap="all" baseline="0">
                <a:solidFill>
                  <a:schemeClr val="tx1"/>
                </a:solidFill>
              </a:defRPr>
            </a:lvl1pPr>
            <a:lvl2pPr>
              <a:buNone/>
              <a:defRPr sz="7700" b="1"/>
            </a:lvl2pPr>
            <a:lvl3pPr>
              <a:buNone/>
              <a:defRPr sz="6900" b="1"/>
            </a:lvl3pPr>
            <a:lvl4pPr>
              <a:buNone/>
              <a:defRPr sz="6100" b="1"/>
            </a:lvl4pPr>
            <a:lvl5pPr>
              <a:buNone/>
              <a:defRPr sz="61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2802852" y="8059341"/>
            <a:ext cx="11140142" cy="3942157"/>
          </a:xfrm>
        </p:spPr>
        <p:txBody>
          <a:bodyPr anchor="ctr"/>
          <a:lstStyle>
            <a:lvl1pPr marL="0" indent="0">
              <a:buNone/>
              <a:defRPr sz="9200" b="0" cap="all" baseline="0">
                <a:solidFill>
                  <a:schemeClr val="tx1"/>
                </a:solidFill>
              </a:defRPr>
            </a:lvl1pPr>
            <a:lvl2pPr>
              <a:buNone/>
              <a:defRPr sz="7700" b="1"/>
            </a:lvl2pPr>
            <a:lvl3pPr>
              <a:buNone/>
              <a:defRPr sz="6900" b="1"/>
            </a:lvl3pPr>
            <a:lvl4pPr>
              <a:buNone/>
              <a:defRPr sz="6100" b="1"/>
            </a:lvl4pPr>
            <a:lvl5pPr>
              <a:buNone/>
              <a:defRPr sz="61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1260158" y="12401553"/>
            <a:ext cx="11135768" cy="19760806"/>
          </a:xfrm>
        </p:spPr>
        <p:txBody>
          <a:bodyPr/>
          <a:lstStyle>
            <a:lvl1pPr>
              <a:defRPr sz="9200"/>
            </a:lvl1pPr>
            <a:lvl2pPr>
              <a:defRPr sz="7700"/>
            </a:lvl2pPr>
            <a:lvl3pPr>
              <a:defRPr sz="6900"/>
            </a:lvl3pPr>
            <a:lvl4pPr>
              <a:defRPr sz="6100"/>
            </a:lvl4pPr>
            <a:lvl5pPr>
              <a:defRPr sz="61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12802852" y="12401553"/>
            <a:ext cx="11140142" cy="19760806"/>
          </a:xfrm>
        </p:spPr>
        <p:txBody>
          <a:bodyPr/>
          <a:lstStyle>
            <a:lvl1pPr>
              <a:defRPr sz="9200"/>
            </a:lvl1pPr>
            <a:lvl2pPr>
              <a:defRPr sz="7700"/>
            </a:lvl2pPr>
            <a:lvl3pPr>
              <a:defRPr sz="6900"/>
            </a:lvl3pPr>
            <a:lvl4pPr>
              <a:defRPr sz="6100"/>
            </a:lvl4pPr>
            <a:lvl5pPr>
              <a:defRPr sz="61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7F6967-DEF3-44B6-A87F-994CCFCAB7E6}" type="datetimeFigureOut">
              <a:rPr lang="en-US" smtClean="0"/>
              <a:t>10/12/2010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C93814-DF56-4BEC-915F-F48C3753DA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7F6967-DEF3-44B6-A87F-994CCFCAB7E6}" type="datetimeFigureOut">
              <a:rPr lang="en-US" smtClean="0"/>
              <a:t>10/12/2010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C93814-DF56-4BEC-915F-F48C3753DA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F6967-DEF3-44B6-A87F-994CCFCAB7E6}" type="datetimeFigureOut">
              <a:rPr lang="en-US" smtClean="0"/>
              <a:t>10/12/2010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C93814-DF56-4BEC-915F-F48C3753DA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159" y="1433512"/>
            <a:ext cx="8291663" cy="6100763"/>
          </a:xfrm>
        </p:spPr>
        <p:txBody>
          <a:bodyPr vert="horz" anchor="b">
            <a:normAutofit/>
            <a:sp3d prstMaterial="softEdge"/>
          </a:bodyPr>
          <a:lstStyle>
            <a:lvl1pPr algn="l">
              <a:buNone/>
              <a:defRPr sz="84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60159" y="8001003"/>
            <a:ext cx="8291663" cy="24161356"/>
          </a:xfrm>
        </p:spPr>
        <p:txBody>
          <a:bodyPr/>
          <a:lstStyle>
            <a:lvl1pPr marL="0" indent="0">
              <a:buNone/>
              <a:defRPr sz="5400"/>
            </a:lvl1pPr>
            <a:lvl2pPr>
              <a:buNone/>
              <a:defRPr sz="4600"/>
            </a:lvl2pPr>
            <a:lvl3pPr>
              <a:buNone/>
              <a:defRPr sz="3800"/>
            </a:lvl3pPr>
            <a:lvl4pPr>
              <a:buNone/>
              <a:defRPr sz="3400"/>
            </a:lvl4pPr>
            <a:lvl5pPr>
              <a:buNone/>
              <a:defRPr sz="34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853732" y="1433515"/>
            <a:ext cx="14089261" cy="30728843"/>
          </a:xfrm>
        </p:spPr>
        <p:txBody>
          <a:bodyPr/>
          <a:lstStyle>
            <a:lvl1pPr>
              <a:defRPr sz="9900"/>
            </a:lvl1pPr>
            <a:lvl2pPr>
              <a:defRPr sz="9200"/>
            </a:lvl2pPr>
            <a:lvl3pPr>
              <a:defRPr sz="8400"/>
            </a:lvl3pPr>
            <a:lvl4pPr>
              <a:defRPr sz="7700"/>
            </a:lvl4pPr>
            <a:lvl5pPr>
              <a:defRPr sz="6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7F6967-DEF3-44B6-A87F-994CCFCAB7E6}" type="datetimeFigureOut">
              <a:rPr lang="en-US" smtClean="0"/>
              <a:t>10/12/2010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93814-DF56-4BEC-915F-F48C3753DA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630" y="3200400"/>
            <a:ext cx="15121890" cy="2742012"/>
          </a:xfrm>
        </p:spPr>
        <p:txBody>
          <a:bodyPr lIns="174879" rIns="174879" bIns="0" anchor="b">
            <a:sp3d prstMaterial="softEdge"/>
          </a:bodyPr>
          <a:lstStyle>
            <a:lvl1pPr algn="ctr">
              <a:buNone/>
              <a:defRPr sz="77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5040630" y="9617869"/>
            <a:ext cx="15121890" cy="208026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12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5040630" y="6125632"/>
            <a:ext cx="15121890" cy="2784348"/>
          </a:xfrm>
        </p:spPr>
        <p:txBody>
          <a:bodyPr lIns="174879" tIns="174879" rIns="174879" anchor="t"/>
          <a:lstStyle>
            <a:lvl1pPr marL="0" indent="0" algn="ctr">
              <a:buNone/>
              <a:defRPr sz="5400"/>
            </a:lvl1pPr>
            <a:lvl2pPr>
              <a:defRPr sz="4600"/>
            </a:lvl2pPr>
            <a:lvl3pPr>
              <a:defRPr sz="3800"/>
            </a:lvl3pPr>
            <a:lvl4pPr>
              <a:defRPr sz="3400"/>
            </a:lvl4pPr>
            <a:lvl5pPr>
              <a:defRPr sz="34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7F6967-DEF3-44B6-A87F-994CCFCAB7E6}" type="datetimeFigureOut">
              <a:rPr lang="en-US" smtClean="0"/>
              <a:t>10/12/2010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93814-DF56-4BEC-915F-F48C3753DA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60158" y="1441850"/>
            <a:ext cx="22682835" cy="6000750"/>
          </a:xfrm>
          <a:prstGeom prst="rect">
            <a:avLst/>
          </a:prstGeom>
        </p:spPr>
        <p:txBody>
          <a:bodyPr vert="horz" lIns="349758" tIns="174879" rIns="349758" bIns="174879"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60158" y="8401050"/>
            <a:ext cx="22682835" cy="24723090"/>
          </a:xfrm>
          <a:prstGeom prst="rect">
            <a:avLst/>
          </a:prstGeom>
        </p:spPr>
        <p:txBody>
          <a:bodyPr vert="horz" lIns="349758" tIns="174879" rIns="349758" bIns="174879">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1260158" y="33687547"/>
            <a:ext cx="5880735" cy="1916906"/>
          </a:xfrm>
          <a:prstGeom prst="rect">
            <a:avLst/>
          </a:prstGeom>
        </p:spPr>
        <p:txBody>
          <a:bodyPr vert="horz" lIns="349758" tIns="174879" rIns="349758" bIns="174879" anchor="b"/>
          <a:lstStyle>
            <a:lvl1pPr algn="l" eaLnBrk="1" latinLnBrk="0" hangingPunct="1">
              <a:defRPr kumimoji="0" sz="4600">
                <a:solidFill>
                  <a:schemeClr val="tx1">
                    <a:shade val="50000"/>
                  </a:schemeClr>
                </a:solidFill>
              </a:defRPr>
            </a:lvl1pPr>
          </a:lstStyle>
          <a:p>
            <a:fld id="{697F6967-DEF3-44B6-A87F-994CCFCAB7E6}" type="datetimeFigureOut">
              <a:rPr lang="en-US" smtClean="0"/>
              <a:t>10/12/2010</a:t>
            </a:fld>
            <a:endParaRPr lang="en-US"/>
          </a:p>
        </p:txBody>
      </p:sp>
      <p:sp>
        <p:nvSpPr>
          <p:cNvPr id="3" name="Footer Placeholder 2"/>
          <p:cNvSpPr>
            <a:spLocks noGrp="1"/>
          </p:cNvSpPr>
          <p:nvPr>
            <p:ph type="ftr" sz="quarter" idx="3"/>
          </p:nvPr>
        </p:nvSpPr>
        <p:spPr>
          <a:xfrm>
            <a:off x="8611076" y="33687547"/>
            <a:ext cx="7980998" cy="1916906"/>
          </a:xfrm>
          <a:prstGeom prst="rect">
            <a:avLst/>
          </a:prstGeom>
        </p:spPr>
        <p:txBody>
          <a:bodyPr vert="horz" lIns="349758" tIns="174879" rIns="349758" bIns="174879" anchor="b"/>
          <a:lstStyle>
            <a:lvl1pPr algn="ctr" eaLnBrk="1" latinLnBrk="0" hangingPunct="1">
              <a:defRPr kumimoji="0" sz="46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21842730" y="33687547"/>
            <a:ext cx="2100263" cy="1916906"/>
          </a:xfrm>
          <a:prstGeom prst="rect">
            <a:avLst/>
          </a:prstGeom>
        </p:spPr>
        <p:txBody>
          <a:bodyPr vert="horz" lIns="0" tIns="174879" rIns="0" bIns="174879" anchor="b"/>
          <a:lstStyle>
            <a:lvl1pPr algn="r" eaLnBrk="1" latinLnBrk="0" hangingPunct="1">
              <a:defRPr kumimoji="0" sz="4600">
                <a:solidFill>
                  <a:schemeClr val="tx1">
                    <a:shade val="50000"/>
                  </a:schemeClr>
                </a:solidFill>
              </a:defRPr>
            </a:lvl1pPr>
          </a:lstStyle>
          <a:p>
            <a:fld id="{2CC93814-DF56-4BEC-915F-F48C3753DA7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157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2098548" indent="-1573911" algn="l" rtl="0" eaLnBrk="1" latinLnBrk="0" hangingPunct="1">
        <a:spcBef>
          <a:spcPct val="20000"/>
        </a:spcBef>
        <a:buClr>
          <a:schemeClr val="tx1">
            <a:shade val="95000"/>
          </a:schemeClr>
        </a:buClr>
        <a:buSzPct val="65000"/>
        <a:buFont typeface="Wingdings 2"/>
        <a:buChar char=""/>
        <a:defRPr kumimoji="0" sz="10700" kern="1200">
          <a:solidFill>
            <a:schemeClr val="tx1"/>
          </a:solidFill>
          <a:latin typeface="+mn-lt"/>
          <a:ea typeface="+mn-ea"/>
          <a:cs typeface="+mn-cs"/>
        </a:defRPr>
      </a:lvl1pPr>
      <a:lvl2pPr marL="3322701" indent="-1084250" algn="l" rtl="0" eaLnBrk="1" latinLnBrk="0" hangingPunct="1">
        <a:spcBef>
          <a:spcPct val="20000"/>
        </a:spcBef>
        <a:buClr>
          <a:schemeClr val="tx1"/>
        </a:buClr>
        <a:buSzPct val="80000"/>
        <a:buFont typeface="Wingdings 2"/>
        <a:buChar char=""/>
        <a:defRPr kumimoji="0" sz="9200" kern="1200">
          <a:solidFill>
            <a:schemeClr val="tx1"/>
          </a:solidFill>
          <a:latin typeface="+mn-lt"/>
          <a:ea typeface="+mn-ea"/>
          <a:cs typeface="+mn-cs"/>
        </a:defRPr>
      </a:lvl2pPr>
      <a:lvl3pPr marL="4336999" indent="-874395" algn="l" rtl="0" eaLnBrk="1" latinLnBrk="0" hangingPunct="1">
        <a:spcBef>
          <a:spcPct val="20000"/>
        </a:spcBef>
        <a:buClr>
          <a:schemeClr val="tx1"/>
        </a:buClr>
        <a:buSzPct val="95000"/>
        <a:buFont typeface="Wingdings"/>
        <a:buChar char=""/>
        <a:defRPr kumimoji="0" sz="8400" kern="1200">
          <a:solidFill>
            <a:schemeClr val="tx1"/>
          </a:solidFill>
          <a:latin typeface="+mn-lt"/>
          <a:ea typeface="+mn-ea"/>
          <a:cs typeface="+mn-cs"/>
        </a:defRPr>
      </a:lvl3pPr>
      <a:lvl4pPr marL="5176418" indent="-699516" algn="l" rtl="0" eaLnBrk="1" latinLnBrk="0" hangingPunct="1">
        <a:spcBef>
          <a:spcPct val="20000"/>
        </a:spcBef>
        <a:buClr>
          <a:schemeClr val="tx1"/>
        </a:buClr>
        <a:buSzPct val="100000"/>
        <a:buFont typeface="Wingdings 3"/>
        <a:buChar char=""/>
        <a:defRPr kumimoji="0" sz="7700" kern="1200">
          <a:solidFill>
            <a:schemeClr val="tx1"/>
          </a:solidFill>
          <a:latin typeface="+mn-lt"/>
          <a:ea typeface="+mn-ea"/>
          <a:cs typeface="+mn-cs"/>
        </a:defRPr>
      </a:lvl4pPr>
      <a:lvl5pPr marL="5910910" indent="-699516" algn="l" rtl="0" eaLnBrk="1" latinLnBrk="0" hangingPunct="1">
        <a:spcBef>
          <a:spcPct val="20000"/>
        </a:spcBef>
        <a:buClr>
          <a:schemeClr val="tx1"/>
        </a:buClr>
        <a:buFont typeface="Wingdings 2"/>
        <a:buChar char=""/>
        <a:defRPr kumimoji="0" sz="7700" kern="1200">
          <a:solidFill>
            <a:schemeClr val="tx1"/>
          </a:solidFill>
          <a:latin typeface="+mn-lt"/>
          <a:ea typeface="+mn-ea"/>
          <a:cs typeface="+mn-cs"/>
        </a:defRPr>
      </a:lvl5pPr>
      <a:lvl6pPr marL="6750329" indent="-699516" algn="l" rtl="0" eaLnBrk="1" latinLnBrk="0" hangingPunct="1">
        <a:spcBef>
          <a:spcPct val="20000"/>
        </a:spcBef>
        <a:buClr>
          <a:schemeClr val="tx1"/>
        </a:buClr>
        <a:buFont typeface="Wingdings 3"/>
        <a:buChar char=""/>
        <a:defRPr kumimoji="0" sz="6900" kern="1200">
          <a:solidFill>
            <a:schemeClr val="tx1"/>
          </a:solidFill>
          <a:latin typeface="+mn-lt"/>
          <a:ea typeface="+mn-ea"/>
          <a:cs typeface="+mn-cs"/>
        </a:defRPr>
      </a:lvl6pPr>
      <a:lvl7pPr marL="7519797" indent="-699516" algn="l" rtl="0" eaLnBrk="1" latinLnBrk="0" hangingPunct="1">
        <a:spcBef>
          <a:spcPct val="20000"/>
        </a:spcBef>
        <a:buClr>
          <a:schemeClr val="tx1"/>
        </a:buClr>
        <a:buFont typeface="Wingdings 2"/>
        <a:buChar char=""/>
        <a:defRPr kumimoji="0" sz="6100" kern="1200">
          <a:solidFill>
            <a:schemeClr val="tx1"/>
          </a:solidFill>
          <a:latin typeface="+mn-lt"/>
          <a:ea typeface="+mn-ea"/>
          <a:cs typeface="+mn-cs"/>
        </a:defRPr>
      </a:lvl7pPr>
      <a:lvl8pPr marL="8289265" indent="-699516" algn="l" rtl="0" eaLnBrk="1" latinLnBrk="0" hangingPunct="1">
        <a:spcBef>
          <a:spcPct val="20000"/>
        </a:spcBef>
        <a:buClr>
          <a:schemeClr val="tx1"/>
        </a:buClr>
        <a:buFont typeface="Wingdings 2"/>
        <a:buChar char=""/>
        <a:defRPr kumimoji="0" sz="5400" kern="1200">
          <a:solidFill>
            <a:schemeClr val="tx1"/>
          </a:solidFill>
          <a:latin typeface="+mn-lt"/>
          <a:ea typeface="+mn-ea"/>
          <a:cs typeface="+mn-cs"/>
        </a:defRPr>
      </a:lvl8pPr>
      <a:lvl9pPr marL="9058732" indent="-699516" algn="l" rtl="0" eaLnBrk="1" latinLnBrk="0" hangingPunct="1">
        <a:spcBef>
          <a:spcPct val="20000"/>
        </a:spcBef>
        <a:buClr>
          <a:schemeClr val="tx1"/>
        </a:buClr>
        <a:buFont typeface="Wingdings 2"/>
        <a:buChar char=""/>
        <a:defRPr kumimoji="0" sz="5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748790" algn="l" rtl="0" eaLnBrk="1" latinLnBrk="0" hangingPunct="1">
        <a:defRPr kumimoji="0" kern="1200">
          <a:solidFill>
            <a:schemeClr val="tx1"/>
          </a:solidFill>
          <a:latin typeface="+mn-lt"/>
          <a:ea typeface="+mn-ea"/>
          <a:cs typeface="+mn-cs"/>
        </a:defRPr>
      </a:lvl2pPr>
      <a:lvl3pPr marL="3497580" algn="l" rtl="0" eaLnBrk="1" latinLnBrk="0" hangingPunct="1">
        <a:defRPr kumimoji="0" kern="1200">
          <a:solidFill>
            <a:schemeClr val="tx1"/>
          </a:solidFill>
          <a:latin typeface="+mn-lt"/>
          <a:ea typeface="+mn-ea"/>
          <a:cs typeface="+mn-cs"/>
        </a:defRPr>
      </a:lvl3pPr>
      <a:lvl4pPr marL="5246370" algn="l" rtl="0" eaLnBrk="1" latinLnBrk="0" hangingPunct="1">
        <a:defRPr kumimoji="0" kern="1200">
          <a:solidFill>
            <a:schemeClr val="tx1"/>
          </a:solidFill>
          <a:latin typeface="+mn-lt"/>
          <a:ea typeface="+mn-ea"/>
          <a:cs typeface="+mn-cs"/>
        </a:defRPr>
      </a:lvl4pPr>
      <a:lvl5pPr marL="6995160" algn="l" rtl="0" eaLnBrk="1" latinLnBrk="0" hangingPunct="1">
        <a:defRPr kumimoji="0" kern="1200">
          <a:solidFill>
            <a:schemeClr val="tx1"/>
          </a:solidFill>
          <a:latin typeface="+mn-lt"/>
          <a:ea typeface="+mn-ea"/>
          <a:cs typeface="+mn-cs"/>
        </a:defRPr>
      </a:lvl5pPr>
      <a:lvl6pPr marL="8743950" algn="l" rtl="0" eaLnBrk="1" latinLnBrk="0" hangingPunct="1">
        <a:defRPr kumimoji="0" kern="1200">
          <a:solidFill>
            <a:schemeClr val="tx1"/>
          </a:solidFill>
          <a:latin typeface="+mn-lt"/>
          <a:ea typeface="+mn-ea"/>
          <a:cs typeface="+mn-cs"/>
        </a:defRPr>
      </a:lvl6pPr>
      <a:lvl7pPr marL="10492740" algn="l" rtl="0" eaLnBrk="1" latinLnBrk="0" hangingPunct="1">
        <a:defRPr kumimoji="0" kern="1200">
          <a:solidFill>
            <a:schemeClr val="tx1"/>
          </a:solidFill>
          <a:latin typeface="+mn-lt"/>
          <a:ea typeface="+mn-ea"/>
          <a:cs typeface="+mn-cs"/>
        </a:defRPr>
      </a:lvl7pPr>
      <a:lvl8pPr marL="12241530" algn="l" rtl="0" eaLnBrk="1" latinLnBrk="0" hangingPunct="1">
        <a:defRPr kumimoji="0" kern="1200">
          <a:solidFill>
            <a:schemeClr val="tx1"/>
          </a:solidFill>
          <a:latin typeface="+mn-lt"/>
          <a:ea typeface="+mn-ea"/>
          <a:cs typeface="+mn-cs"/>
        </a:defRPr>
      </a:lvl8pPr>
      <a:lvl9pPr marL="1399032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6359" y="216124"/>
            <a:ext cx="22250472" cy="4536654"/>
          </a:xfrm>
        </p:spPr>
        <p:txBody>
          <a:bodyPr>
            <a:normAutofit/>
          </a:bodyPr>
          <a:lstStyle/>
          <a:p>
            <a:r>
              <a:rPr lang="en-US" sz="8900" dirty="0" smtClean="0">
                <a:solidFill>
                  <a:schemeClr val="tx1"/>
                </a:solidFill>
                <a:latin typeface="Arial" pitchFamily="34" charset="0"/>
                <a:cs typeface="Arial" pitchFamily="34" charset="0"/>
              </a:rPr>
              <a:t>QUALITY OF CORN EXTRUDATES AND EXTRUDATES FROM SELECTED CORN PRODUCTS </a:t>
            </a:r>
            <a:endParaRPr lang="en-US" dirty="0">
              <a:solidFill>
                <a:schemeClr val="tx1"/>
              </a:solidFill>
            </a:endParaRPr>
          </a:p>
        </p:txBody>
      </p:sp>
      <p:pic>
        <p:nvPicPr>
          <p:cNvPr id="1026" name="Picture 2" descr="\\Server\finsdokumentacija\paket za zaposlene\logo\FINS\vertikalan\FINS.jpg"/>
          <p:cNvPicPr>
            <a:picLocks noChangeAspect="1" noChangeArrowheads="1"/>
          </p:cNvPicPr>
          <p:nvPr/>
        </p:nvPicPr>
        <p:blipFill>
          <a:blip r:embed="rId2" cstate="print"/>
          <a:srcRect/>
          <a:stretch>
            <a:fillRect/>
          </a:stretch>
        </p:blipFill>
        <p:spPr bwMode="auto">
          <a:xfrm>
            <a:off x="360215" y="1080370"/>
            <a:ext cx="1584176" cy="1985164"/>
          </a:xfrm>
          <a:prstGeom prst="rect">
            <a:avLst/>
          </a:prstGeom>
          <a:noFill/>
        </p:spPr>
      </p:pic>
      <p:sp>
        <p:nvSpPr>
          <p:cNvPr id="1027" name="Rectangle 3"/>
          <p:cNvSpPr>
            <a:spLocks noChangeArrowheads="1"/>
          </p:cNvSpPr>
          <p:nvPr/>
        </p:nvSpPr>
        <p:spPr bwMode="auto">
          <a:xfrm>
            <a:off x="755576" y="4931545"/>
            <a:ext cx="23691999"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4400" b="1" i="1" u="none" strike="noStrike" cap="none" normalizeH="0" baseline="0" dirty="0" smtClean="0">
                <a:ln>
                  <a:noFill/>
                </a:ln>
                <a:solidFill>
                  <a:schemeClr val="tx1"/>
                </a:solidFill>
                <a:effectLst/>
                <a:latin typeface="Arial" pitchFamily="34" charset="0"/>
                <a:ea typeface="Calibri" pitchFamily="34" charset="0"/>
                <a:cs typeface="Arial" pitchFamily="34" charset="0"/>
              </a:rPr>
              <a:t>Dragan Živančev,  Slavko Filipović, Šandor Kormanjoš, Jelena Filipović, Marijana Sakač</a:t>
            </a:r>
            <a:endParaRPr kumimoji="0" lang="sr-Latn-CS" sz="4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2273758" y="5999561"/>
            <a:ext cx="20412769"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Institute for food technology, </a:t>
            </a:r>
            <a:r>
              <a:rPr kumimoji="0" lang="en-US" sz="44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Bulevar</a:t>
            </a:r>
            <a:r>
              <a:rPr kumimoji="0" lang="en-US" sz="4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44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cara</a:t>
            </a:r>
            <a:r>
              <a:rPr kumimoji="0" lang="en-US" sz="4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44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Lazara</a:t>
            </a:r>
            <a:r>
              <a:rPr kumimoji="0" lang="en-US" sz="4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1, 21000 Novi Sad, Serbia</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288032" y="7051225"/>
            <a:ext cx="24482895"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ACKNOWLEDGEMENTS</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Latn-CS"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This work was supported by Ministry of Science and Technological Development, Republic of Serbia, the Project No. 20068 (Foods for Consumers with Special Demands and Needs), </a:t>
            </a:r>
            <a:endParaRPr kumimoji="0" lang="sr-Latn-C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143654" y="8681026"/>
            <a:ext cx="24915118"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smtClean="0">
                <a:ln>
                  <a:noFill/>
                </a:ln>
                <a:effectLst/>
                <a:latin typeface="Arial" pitchFamily="34" charset="0"/>
                <a:ea typeface="Calibri" pitchFamily="34" charset="0"/>
                <a:cs typeface="Arial" pitchFamily="34" charset="0"/>
              </a:rPr>
              <a:t>ABSTRACT</a:t>
            </a:r>
            <a:endParaRPr kumimoji="0" lang="en-US" sz="30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t" latinLnBrk="0" hangingPunct="0">
              <a:lnSpc>
                <a:spcPct val="100000"/>
              </a:lnSpc>
              <a:spcBef>
                <a:spcPct val="0"/>
              </a:spcBef>
              <a:spcAft>
                <a:spcPct val="0"/>
              </a:spcAft>
              <a:buClrTx/>
              <a:buSzTx/>
              <a:buFontTx/>
              <a:buNone/>
              <a:tabLst/>
            </a:pPr>
            <a:r>
              <a:rPr kumimoji="0" lang="en-US" sz="3000" b="1" i="0" u="none" strike="noStrike" cap="none" normalizeH="0" baseline="0" dirty="0" smtClean="0">
                <a:ln>
                  <a:noFill/>
                </a:ln>
                <a:effectLst/>
                <a:latin typeface="Arial" pitchFamily="34" charset="0"/>
                <a:ea typeface="Times New Roman" pitchFamily="18" charset="0"/>
                <a:cs typeface="Arial" pitchFamily="34" charset="0"/>
              </a:rPr>
              <a:t>Food production worldwide is one of the major challenges of the modern life. Therefore, novel technology processes are applying to increase the nutritional value of raw materials, food and feed. One sophisticated technological process for improving nutritional value and quality of raw materials is extrusion.</a:t>
            </a:r>
            <a:endParaRPr kumimoji="0" lang="en-US" sz="30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t" latinLnBrk="0" hangingPunct="0">
              <a:lnSpc>
                <a:spcPct val="100000"/>
              </a:lnSpc>
              <a:spcBef>
                <a:spcPct val="0"/>
              </a:spcBef>
              <a:spcAft>
                <a:spcPct val="0"/>
              </a:spcAft>
              <a:buClrTx/>
              <a:buSzTx/>
              <a:buFontTx/>
              <a:buNone/>
              <a:tabLst/>
            </a:pPr>
            <a:r>
              <a:rPr kumimoji="0" lang="en-US" sz="3000" b="1" i="0" u="none" strike="noStrike" cap="none" normalizeH="0" baseline="0" dirty="0" smtClean="0">
                <a:ln>
                  <a:noFill/>
                </a:ln>
                <a:effectLst/>
                <a:latin typeface="Arial" pitchFamily="34" charset="0"/>
                <a:ea typeface="Times New Roman" pitchFamily="18" charset="0"/>
                <a:cs typeface="Arial" pitchFamily="34" charset="0"/>
              </a:rPr>
              <a:t>Heat treating of cereals is used for improving their nutritional, hygiene, </a:t>
            </a:r>
            <a:r>
              <a:rPr kumimoji="0" lang="en-US" sz="3000" b="1" i="0" u="none" strike="noStrike" cap="none" normalizeH="0" baseline="0" dirty="0" err="1" smtClean="0">
                <a:ln>
                  <a:noFill/>
                </a:ln>
                <a:effectLst/>
                <a:latin typeface="Arial" pitchFamily="34" charset="0"/>
                <a:ea typeface="Times New Roman" pitchFamily="18" charset="0"/>
                <a:cs typeface="Arial" pitchFamily="34" charset="0"/>
              </a:rPr>
              <a:t>physico</a:t>
            </a:r>
            <a:r>
              <a:rPr kumimoji="0" lang="en-US" sz="3000" b="1" i="0" u="none" strike="noStrike" cap="none" normalizeH="0" baseline="0" dirty="0" smtClean="0">
                <a:ln>
                  <a:noFill/>
                </a:ln>
                <a:effectLst/>
                <a:latin typeface="Arial" pitchFamily="34" charset="0"/>
                <a:ea typeface="Times New Roman" pitchFamily="18" charset="0"/>
                <a:cs typeface="Arial" pitchFamily="34" charset="0"/>
              </a:rPr>
              <a:t>-chemical and other properties, i.e. it increases the nutrient value of some nutrients, improve sensory properties (i.e. increasing, "sweetness" of extruded product), provides the microbiological safety of the products and inactivate possibly present thermo-labile nutrients. This paper presents the </a:t>
            </a:r>
            <a:r>
              <a:rPr kumimoji="0" lang="en-US" sz="3000" b="1" i="0" u="none" strike="noStrike" cap="none" normalizeH="0" baseline="0" dirty="0" err="1" smtClean="0">
                <a:ln>
                  <a:noFill/>
                </a:ln>
                <a:effectLst/>
                <a:latin typeface="Arial" pitchFamily="34" charset="0"/>
                <a:ea typeface="Times New Roman" pitchFamily="18" charset="0"/>
                <a:cs typeface="Arial" pitchFamily="34" charset="0"/>
              </a:rPr>
              <a:t>technico</a:t>
            </a:r>
            <a:r>
              <a:rPr kumimoji="0" lang="en-US" sz="3000" b="1" i="0" u="none" strike="noStrike" cap="none" normalizeH="0" baseline="0" dirty="0" smtClean="0">
                <a:ln>
                  <a:noFill/>
                </a:ln>
                <a:effectLst/>
                <a:latin typeface="Arial" pitchFamily="34" charset="0"/>
                <a:ea typeface="Times New Roman" pitchFamily="18" charset="0"/>
                <a:cs typeface="Arial" pitchFamily="34" charset="0"/>
              </a:rPr>
              <a:t>-technological parameter of the process, </a:t>
            </a:r>
            <a:r>
              <a:rPr kumimoji="0" lang="en-US" sz="3000" b="1" i="0" u="none" strike="noStrike" cap="none" normalizeH="0" baseline="0" dirty="0" err="1" smtClean="0">
                <a:ln>
                  <a:noFill/>
                </a:ln>
                <a:effectLst/>
                <a:latin typeface="Arial" pitchFamily="34" charset="0"/>
                <a:ea typeface="Times New Roman" pitchFamily="18" charset="0"/>
                <a:cs typeface="Arial" pitchFamily="34" charset="0"/>
              </a:rPr>
              <a:t>physico</a:t>
            </a:r>
            <a:r>
              <a:rPr kumimoji="0" lang="en-US" sz="3000" b="1" i="0" u="none" strike="noStrike" cap="none" normalizeH="0" baseline="0" dirty="0" smtClean="0">
                <a:ln>
                  <a:noFill/>
                </a:ln>
                <a:effectLst/>
                <a:latin typeface="Arial" pitchFamily="34" charset="0"/>
                <a:ea typeface="Times New Roman" pitchFamily="18" charset="0"/>
                <a:cs typeface="Arial" pitchFamily="34" charset="0"/>
              </a:rPr>
              <a:t>-chemical composition and microbiological safety of raw materials before and after extrusion.</a:t>
            </a:r>
            <a:endParaRPr kumimoji="0" lang="en-US" sz="3000" b="1" i="0" u="none" strike="noStrike" cap="none" normalizeH="0" baseline="0" dirty="0" smtClean="0">
              <a:ln>
                <a:noFill/>
              </a:ln>
              <a:effectLst/>
              <a:latin typeface="Arial" pitchFamily="34" charset="0"/>
              <a:cs typeface="Arial" pitchFamily="34" charset="0"/>
            </a:endParaRPr>
          </a:p>
        </p:txBody>
      </p:sp>
      <p:sp>
        <p:nvSpPr>
          <p:cNvPr id="1031" name="Rectangle 7"/>
          <p:cNvSpPr>
            <a:spLocks noChangeArrowheads="1"/>
          </p:cNvSpPr>
          <p:nvPr/>
        </p:nvSpPr>
        <p:spPr bwMode="auto">
          <a:xfrm>
            <a:off x="0" y="30463379"/>
            <a:ext cx="2520315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smtClean="0">
                <a:ln>
                  <a:noFill/>
                </a:ln>
                <a:effectLst/>
                <a:latin typeface="Arial" pitchFamily="34" charset="0"/>
                <a:ea typeface="Calibri" pitchFamily="34" charset="0"/>
                <a:cs typeface="Arial" pitchFamily="34" charset="0"/>
              </a:rPr>
              <a:t>CONCLUSIONS</a:t>
            </a:r>
            <a:endParaRPr kumimoji="0" lang="en-US" sz="30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Latn-CS" sz="3000" b="1" i="0" u="none" strike="noStrike" cap="none" normalizeH="0" baseline="0" dirty="0" smtClean="0">
                <a:ln>
                  <a:noFill/>
                </a:ln>
                <a:effectLst/>
                <a:latin typeface="Arial" pitchFamily="34" charset="0"/>
                <a:ea typeface="Calibri" pitchFamily="34" charset="0"/>
                <a:cs typeface="Arial" pitchFamily="34" charset="0"/>
              </a:rPr>
              <a:t>Stable products were obtained by extrusion of whole-milled corn and light buckwheat flour mixture (ratio 9:1) at 115 ºC and 150 ºC. Application of higher extrusion temperature caused greater changes in physico-chemical properties of extrudates. Statistically significant changes in starch content, total and reducing sugar content, crude fat content and test wieght were detected for extrudate at 150 °C in comparison with extrudate obtained at lower temperature (115 °C) and with nonterated mixture.</a:t>
            </a:r>
            <a:endParaRPr kumimoji="0" lang="en-US" sz="30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dirty="0" smtClean="0">
                <a:ln>
                  <a:noFill/>
                </a:ln>
                <a:effectLst/>
                <a:latin typeface="Arial" pitchFamily="34" charset="0"/>
                <a:ea typeface="Calibri" pitchFamily="34" charset="0"/>
                <a:cs typeface="Arial" pitchFamily="34" charset="0"/>
              </a:rPr>
              <a:t>Corn extrusion at 90 and 95 ° C leads to </a:t>
            </a:r>
            <a:r>
              <a:rPr kumimoji="0" lang="en-US" sz="3000" b="1" i="0" u="none" strike="noStrike" cap="none" normalizeH="0" baseline="0" dirty="0" err="1" smtClean="0">
                <a:ln>
                  <a:noFill/>
                </a:ln>
                <a:effectLst/>
                <a:latin typeface="Arial" pitchFamily="34" charset="0"/>
                <a:ea typeface="Calibri" pitchFamily="34" charset="0"/>
                <a:cs typeface="Arial" pitchFamily="34" charset="0"/>
              </a:rPr>
              <a:t>physico</a:t>
            </a:r>
            <a:r>
              <a:rPr kumimoji="0" lang="en-US" sz="3000" b="1" i="0" u="none" strike="noStrike" cap="none" normalizeH="0" baseline="0" dirty="0" smtClean="0">
                <a:ln>
                  <a:noFill/>
                </a:ln>
                <a:effectLst/>
                <a:latin typeface="Arial" pitchFamily="34" charset="0"/>
                <a:ea typeface="Calibri" pitchFamily="34" charset="0"/>
                <a:cs typeface="Arial" pitchFamily="34" charset="0"/>
              </a:rPr>
              <a:t>-chemical changes in treated material, primarily to changes in the structure of proteins, which is demonstrated through significantly different levels of NSI, and accompanied by statistically significant differences of crude protein content. Dry extrusion of corn resulted in statistically significant changes of crude fat content in extruded product in comparison to untreated corn. The starch content of extruded corn was statistically significantly lower, with the consequent increase in the content of total sugar and reducing sugar.</a:t>
            </a:r>
            <a:endParaRPr kumimoji="0" lang="en-US" sz="30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sz="3000" b="1" i="0" u="none" strike="noStrike" cap="none" normalizeH="0" baseline="0" dirty="0" smtClean="0">
                <a:ln>
                  <a:noFill/>
                </a:ln>
                <a:effectLst/>
                <a:latin typeface="Arial" pitchFamily="34" charset="0"/>
                <a:ea typeface="Times New Roman" pitchFamily="18" charset="0"/>
                <a:cs typeface="Arial" pitchFamily="34" charset="0"/>
              </a:rPr>
              <a:t>Extruded enriched corn meal feed have higher nutritional value in comparison to the meal which is not extrude, also it is  microbiological safe. </a:t>
            </a:r>
            <a:endParaRPr kumimoji="0" lang="hr-HR" sz="3000" b="1" i="0" u="none" strike="noStrike" cap="none" normalizeH="0" baseline="0" dirty="0" smtClean="0">
              <a:ln>
                <a:noFill/>
              </a:ln>
              <a:effectLst/>
              <a:latin typeface="Arial" pitchFamily="34" charset="0"/>
              <a:cs typeface="Arial" pitchFamily="34" charset="0"/>
            </a:endParaRPr>
          </a:p>
        </p:txBody>
      </p:sp>
      <p:sp>
        <p:nvSpPr>
          <p:cNvPr id="1032" name="Rectangle 8"/>
          <p:cNvSpPr>
            <a:spLocks noChangeArrowheads="1"/>
          </p:cNvSpPr>
          <p:nvPr/>
        </p:nvSpPr>
        <p:spPr bwMode="auto">
          <a:xfrm>
            <a:off x="864271" y="13045892"/>
            <a:ext cx="792088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2000" b="1" i="1" u="none" strike="noStrike" cap="none" normalizeH="0" baseline="0" dirty="0" smtClean="0">
                <a:ln>
                  <a:noFill/>
                </a:ln>
                <a:solidFill>
                  <a:schemeClr val="tx1"/>
                </a:solidFill>
                <a:effectLst/>
                <a:latin typeface="Arial" pitchFamily="34" charset="0"/>
                <a:ea typeface="Calibri" pitchFamily="34" charset="0"/>
                <a:cs typeface="Arial" pitchFamily="34" charset="0"/>
              </a:rPr>
              <a:t>Table 1. Particle size distribution of whole-milled corn and light buckwheat flour </a:t>
            </a:r>
            <a:endParaRPr kumimoji="0" lang="sr-Latn-CS" sz="20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Table 10"/>
          <p:cNvGraphicFramePr>
            <a:graphicFrameLocks noGrp="1"/>
          </p:cNvGraphicFramePr>
          <p:nvPr/>
        </p:nvGraphicFramePr>
        <p:xfrm>
          <a:off x="612275" y="13648942"/>
          <a:ext cx="8244884" cy="4626864"/>
        </p:xfrm>
        <a:graphic>
          <a:graphicData uri="http://schemas.openxmlformats.org/drawingml/2006/table">
            <a:tbl>
              <a:tblPr/>
              <a:tblGrid>
                <a:gridCol w="2818683"/>
                <a:gridCol w="2735687"/>
                <a:gridCol w="2690514"/>
              </a:tblGrid>
              <a:tr h="339658">
                <a:tc rowSpan="2">
                  <a:txBody>
                    <a:bodyPr/>
                    <a:lstStyle/>
                    <a:p>
                      <a:pPr algn="ctr">
                        <a:lnSpc>
                          <a:spcPct val="115000"/>
                        </a:lnSpc>
                        <a:spcAft>
                          <a:spcPts val="0"/>
                        </a:spcAft>
                      </a:pPr>
                      <a:r>
                        <a:rPr lang="sr-Latn-CS" sz="2400" dirty="0">
                          <a:latin typeface="Arial" pitchFamily="34" charset="0"/>
                          <a:ea typeface="Calibri"/>
                          <a:cs typeface="Arial" pitchFamily="34" charset="0"/>
                        </a:rPr>
                        <a:t>Sieve mash Ø (mm)</a:t>
                      </a:r>
                      <a:endParaRPr lang="en-US" sz="2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sr-Latn-CS" sz="2400">
                          <a:latin typeface="Arial" pitchFamily="34" charset="0"/>
                          <a:ea typeface="Calibri"/>
                          <a:cs typeface="Arial" pitchFamily="34" charset="0"/>
                        </a:rPr>
                        <a:t>Sieve overtails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39658">
                <a:tc vMerge="1">
                  <a:txBody>
                    <a:bodyPr/>
                    <a:lstStyle/>
                    <a:p>
                      <a:endParaRPr lang="en-US"/>
                    </a:p>
                  </a:txBody>
                  <a:tcPr/>
                </a:tc>
                <a:tc>
                  <a:txBody>
                    <a:bodyPr/>
                    <a:lstStyle/>
                    <a:p>
                      <a:pPr algn="ctr">
                        <a:lnSpc>
                          <a:spcPct val="115000"/>
                        </a:lnSpc>
                        <a:spcAft>
                          <a:spcPts val="0"/>
                        </a:spcAft>
                      </a:pPr>
                      <a:r>
                        <a:rPr lang="sr-Latn-CS" sz="2400" dirty="0">
                          <a:latin typeface="Arial" pitchFamily="34" charset="0"/>
                          <a:ea typeface="Calibri"/>
                          <a:cs typeface="Arial" pitchFamily="34" charset="0"/>
                        </a:rPr>
                        <a:t>Whole-milled corn</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Light buckwheat flour/</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58">
                <a:tc>
                  <a:txBody>
                    <a:bodyPr/>
                    <a:lstStyle/>
                    <a:p>
                      <a:pPr algn="ctr">
                        <a:lnSpc>
                          <a:spcPct val="115000"/>
                        </a:lnSpc>
                        <a:spcAft>
                          <a:spcPts val="0"/>
                        </a:spcAft>
                      </a:pPr>
                      <a:r>
                        <a:rPr lang="sr-Latn-CS" sz="2400">
                          <a:latin typeface="Arial" pitchFamily="34" charset="0"/>
                          <a:ea typeface="Calibri"/>
                          <a:cs typeface="Arial" pitchFamily="34" charset="0"/>
                        </a:rPr>
                        <a:t>2.00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19.1</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58">
                <a:tc>
                  <a:txBody>
                    <a:bodyPr/>
                    <a:lstStyle/>
                    <a:p>
                      <a:pPr algn="ctr">
                        <a:lnSpc>
                          <a:spcPct val="115000"/>
                        </a:lnSpc>
                        <a:spcAft>
                          <a:spcPts val="0"/>
                        </a:spcAft>
                      </a:pPr>
                      <a:r>
                        <a:rPr lang="sr-Latn-CS" sz="2400">
                          <a:latin typeface="Arial" pitchFamily="34" charset="0"/>
                          <a:ea typeface="Calibri"/>
                          <a:cs typeface="Arial" pitchFamily="34" charset="0"/>
                        </a:rPr>
                        <a:t>1.25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25.9</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58">
                <a:tc>
                  <a:txBody>
                    <a:bodyPr/>
                    <a:lstStyle/>
                    <a:p>
                      <a:pPr algn="ctr">
                        <a:lnSpc>
                          <a:spcPct val="115000"/>
                        </a:lnSpc>
                        <a:spcAft>
                          <a:spcPts val="0"/>
                        </a:spcAft>
                      </a:pPr>
                      <a:r>
                        <a:rPr lang="sr-Latn-CS" sz="2400">
                          <a:latin typeface="Arial" pitchFamily="34" charset="0"/>
                          <a:ea typeface="Calibri"/>
                          <a:cs typeface="Arial" pitchFamily="34" charset="0"/>
                        </a:rPr>
                        <a:t>1.00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9.9</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58">
                <a:tc>
                  <a:txBody>
                    <a:bodyPr/>
                    <a:lstStyle/>
                    <a:p>
                      <a:pPr algn="ctr">
                        <a:lnSpc>
                          <a:spcPct val="115000"/>
                        </a:lnSpc>
                        <a:spcAft>
                          <a:spcPts val="0"/>
                        </a:spcAft>
                      </a:pPr>
                      <a:r>
                        <a:rPr lang="sr-Latn-CS" sz="2400">
                          <a:latin typeface="Arial" pitchFamily="34" charset="0"/>
                          <a:ea typeface="Calibri"/>
                          <a:cs typeface="Arial" pitchFamily="34" charset="0"/>
                        </a:rPr>
                        <a:t>0.63</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13.6</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0.2</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58">
                <a:tc>
                  <a:txBody>
                    <a:bodyPr/>
                    <a:lstStyle/>
                    <a:p>
                      <a:pPr algn="ctr">
                        <a:lnSpc>
                          <a:spcPct val="115000"/>
                        </a:lnSpc>
                        <a:spcAft>
                          <a:spcPts val="0"/>
                        </a:spcAft>
                      </a:pPr>
                      <a:r>
                        <a:rPr lang="sr-Latn-CS" sz="2400">
                          <a:latin typeface="Arial" pitchFamily="34" charset="0"/>
                          <a:ea typeface="Calibri"/>
                          <a:cs typeface="Arial" pitchFamily="34" charset="0"/>
                        </a:rPr>
                        <a:t>0.25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19.9</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8.5</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58">
                <a:tc>
                  <a:txBody>
                    <a:bodyPr/>
                    <a:lstStyle/>
                    <a:p>
                      <a:pPr algn="ctr">
                        <a:lnSpc>
                          <a:spcPct val="115000"/>
                        </a:lnSpc>
                        <a:spcAft>
                          <a:spcPts val="0"/>
                        </a:spcAft>
                      </a:pPr>
                      <a:r>
                        <a:rPr lang="sr-Latn-CS" sz="2400">
                          <a:latin typeface="Arial" pitchFamily="34" charset="0"/>
                          <a:ea typeface="Calibri"/>
                          <a:cs typeface="Arial" pitchFamily="34" charset="0"/>
                        </a:rPr>
                        <a:t>0.125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11.5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32.6</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58">
                <a:tc>
                  <a:txBody>
                    <a:bodyPr/>
                    <a:lstStyle/>
                    <a:p>
                      <a:pPr algn="ctr">
                        <a:lnSpc>
                          <a:spcPct val="115000"/>
                        </a:lnSpc>
                        <a:spcAft>
                          <a:spcPts val="0"/>
                        </a:spcAft>
                      </a:pPr>
                      <a:r>
                        <a:rPr lang="sr-Latn-CS" sz="2400">
                          <a:latin typeface="Arial" pitchFamily="34" charset="0"/>
                          <a:ea typeface="Calibri"/>
                          <a:cs typeface="Arial" pitchFamily="34" charset="0"/>
                        </a:rPr>
                        <a:t>0.63</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0.1</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46.8</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58">
                <a:tc>
                  <a:txBody>
                    <a:bodyPr/>
                    <a:lstStyle/>
                    <a:p>
                      <a:pPr algn="ctr">
                        <a:lnSpc>
                          <a:spcPct val="115000"/>
                        </a:lnSpc>
                        <a:spcAft>
                          <a:spcPts val="0"/>
                        </a:spcAft>
                      </a:pPr>
                      <a:r>
                        <a:rPr lang="sr-Latn-CS" sz="2400" dirty="0">
                          <a:latin typeface="Arial" pitchFamily="34" charset="0"/>
                          <a:ea typeface="Calibri"/>
                          <a:cs typeface="Arial" pitchFamily="34" charset="0"/>
                        </a:rPr>
                        <a:t>Bottom</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11.9</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a:xfrm>
            <a:off x="2214861" y="18938354"/>
            <a:ext cx="8802538" cy="400110"/>
          </a:xfrm>
          <a:prstGeom prst="rect">
            <a:avLst/>
          </a:prstGeom>
        </p:spPr>
        <p:txBody>
          <a:bodyPr wrap="none">
            <a:spAutoFit/>
          </a:bodyPr>
          <a:lstStyle/>
          <a:p>
            <a:r>
              <a:rPr lang="sr-Latn-CS" sz="2000" b="1" i="1" dirty="0">
                <a:latin typeface="Arial" pitchFamily="34" charset="0"/>
                <a:cs typeface="Arial" pitchFamily="34" charset="0"/>
              </a:rPr>
              <a:t>Table 2. Chemical composition of extruded products and raw materials</a:t>
            </a:r>
            <a:endParaRPr lang="en-US" sz="2000" b="1" dirty="0">
              <a:latin typeface="Arial" pitchFamily="34" charset="0"/>
              <a:cs typeface="Arial" pitchFamily="34" charset="0"/>
            </a:endParaRPr>
          </a:p>
        </p:txBody>
      </p:sp>
      <p:graphicFrame>
        <p:nvGraphicFramePr>
          <p:cNvPr id="13" name="Table 12"/>
          <p:cNvGraphicFramePr>
            <a:graphicFrameLocks noGrp="1"/>
          </p:cNvGraphicFramePr>
          <p:nvPr/>
        </p:nvGraphicFramePr>
        <p:xfrm>
          <a:off x="1800201" y="19370402"/>
          <a:ext cx="9649246" cy="5004329"/>
        </p:xfrm>
        <a:graphic>
          <a:graphicData uri="http://schemas.openxmlformats.org/drawingml/2006/table">
            <a:tbl>
              <a:tblPr/>
              <a:tblGrid>
                <a:gridCol w="1734270"/>
                <a:gridCol w="1284495"/>
                <a:gridCol w="1565437"/>
                <a:gridCol w="2124617"/>
                <a:gridCol w="1331768"/>
                <a:gridCol w="1608659"/>
              </a:tblGrid>
              <a:tr h="1826663">
                <a:tc>
                  <a:txBody>
                    <a:bodyPr/>
                    <a:lstStyle/>
                    <a:p>
                      <a:pPr>
                        <a:lnSpc>
                          <a:spcPct val="115000"/>
                        </a:lnSpc>
                        <a:spcAft>
                          <a:spcPts val="0"/>
                        </a:spcAft>
                      </a:pPr>
                      <a:r>
                        <a:rPr lang="sr-Latn-CS" sz="2000" dirty="0">
                          <a:latin typeface="Arial" pitchFamily="34" charset="0"/>
                          <a:ea typeface="Times New Roman"/>
                          <a:cs typeface="Arial" pitchFamily="34" charset="0"/>
                        </a:rPr>
                        <a:t>Quality characteristic</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a:latin typeface="Arial" pitchFamily="34" charset="0"/>
                          <a:ea typeface="Times New Roman"/>
                          <a:cs typeface="Arial" pitchFamily="34" charset="0"/>
                        </a:rPr>
                        <a:t>Whole-milled corn</a:t>
                      </a:r>
                      <a:r>
                        <a:rPr lang="sr-Latn-CS" sz="2000">
                          <a:latin typeface="Arial" pitchFamily="34" charset="0"/>
                          <a:ea typeface="Calibri"/>
                          <a:cs typeface="Arial" pitchFamily="34" charset="0"/>
                        </a:rPr>
                        <a:t> (%)</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a:latin typeface="Arial" pitchFamily="34" charset="0"/>
                          <a:ea typeface="Times New Roman"/>
                          <a:cs typeface="Arial" pitchFamily="34" charset="0"/>
                        </a:rPr>
                        <a:t>Light buckwheat flour (%)</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a:latin typeface="Arial" pitchFamily="34" charset="0"/>
                          <a:ea typeface="Calibri"/>
                          <a:cs typeface="Arial" pitchFamily="34" charset="0"/>
                        </a:rPr>
                        <a:t>Mixture (90% whole-milled corn: 10% light buckwheat</a:t>
                      </a:r>
                      <a:r>
                        <a:rPr lang="sr-Latn-CS" sz="2000">
                          <a:latin typeface="Arial" pitchFamily="34" charset="0"/>
                          <a:ea typeface="Times New Roman"/>
                          <a:cs typeface="Arial" pitchFamily="34" charset="0"/>
                        </a:rPr>
                        <a:t> flour)</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a:latin typeface="Arial" pitchFamily="34" charset="0"/>
                          <a:ea typeface="Calibri"/>
                          <a:cs typeface="Arial" pitchFamily="34" charset="0"/>
                        </a:rPr>
                        <a:t>Extruded mixture at 115 °C</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a:latin typeface="Arial" pitchFamily="34" charset="0"/>
                          <a:ea typeface="Calibri"/>
                          <a:cs typeface="Arial" pitchFamily="34" charset="0"/>
                        </a:rPr>
                        <a:t>Extruded mixture at 150 °C</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594">
                <a:tc>
                  <a:txBody>
                    <a:bodyPr/>
                    <a:lstStyle/>
                    <a:p>
                      <a:pPr algn="just">
                        <a:lnSpc>
                          <a:spcPct val="115000"/>
                        </a:lnSpc>
                        <a:spcAft>
                          <a:spcPts val="0"/>
                        </a:spcAft>
                      </a:pPr>
                      <a:r>
                        <a:rPr lang="sr-Latn-CS" sz="2000">
                          <a:latin typeface="Arial" pitchFamily="34" charset="0"/>
                          <a:ea typeface="Calibri"/>
                          <a:cs typeface="Arial" pitchFamily="34" charset="0"/>
                        </a:rPr>
                        <a:t>Moisture</a:t>
                      </a:r>
                      <a:endParaRPr lang="en-US"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dirty="0">
                          <a:latin typeface="Arial" pitchFamily="34" charset="0"/>
                          <a:ea typeface="Times New Roman"/>
                          <a:cs typeface="Arial" pitchFamily="34" charset="0"/>
                        </a:rPr>
                        <a:t>17.32</a:t>
                      </a:r>
                      <a:endParaRPr lang="en-US" sz="2000" b="1"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dirty="0">
                          <a:latin typeface="Arial" pitchFamily="34" charset="0"/>
                          <a:ea typeface="Times New Roman"/>
                          <a:cs typeface="Arial" pitchFamily="34" charset="0"/>
                        </a:rPr>
                        <a:t>11.70</a:t>
                      </a:r>
                      <a:endParaRPr lang="en-US" sz="2000" b="1"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dirty="0">
                          <a:latin typeface="Arial" pitchFamily="34" charset="0"/>
                          <a:ea typeface="Times New Roman"/>
                          <a:cs typeface="Arial" pitchFamily="34" charset="0"/>
                        </a:rPr>
                        <a:t>16.76</a:t>
                      </a:r>
                      <a:endParaRPr lang="en-US" sz="2000" b="1"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13.30</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9.63</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8702">
                <a:tc>
                  <a:txBody>
                    <a:bodyPr/>
                    <a:lstStyle/>
                    <a:p>
                      <a:pPr algn="just">
                        <a:lnSpc>
                          <a:spcPct val="115000"/>
                        </a:lnSpc>
                        <a:spcAft>
                          <a:spcPts val="0"/>
                        </a:spcAft>
                      </a:pPr>
                      <a:r>
                        <a:rPr lang="sr-Latn-CS" sz="2000">
                          <a:latin typeface="Arial" pitchFamily="34" charset="0"/>
                          <a:ea typeface="Calibri"/>
                          <a:cs typeface="Arial" pitchFamily="34" charset="0"/>
                        </a:rPr>
                        <a:t>Crude proteins</a:t>
                      </a:r>
                      <a:endParaRPr lang="en-US"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7.44</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11.38</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dirty="0">
                          <a:latin typeface="Arial" pitchFamily="34" charset="0"/>
                          <a:ea typeface="Times New Roman"/>
                          <a:cs typeface="Arial" pitchFamily="34" charset="0"/>
                        </a:rPr>
                        <a:t>7.83</a:t>
                      </a:r>
                      <a:endParaRPr lang="en-US" sz="2000" b="1"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dirty="0">
                          <a:latin typeface="Arial" pitchFamily="34" charset="0"/>
                          <a:ea typeface="Times New Roman"/>
                          <a:cs typeface="Arial" pitchFamily="34" charset="0"/>
                        </a:rPr>
                        <a:t>8.44</a:t>
                      </a:r>
                      <a:endParaRPr lang="en-US" sz="2000" b="1"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8.50</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594">
                <a:tc>
                  <a:txBody>
                    <a:bodyPr/>
                    <a:lstStyle/>
                    <a:p>
                      <a:pPr algn="just">
                        <a:lnSpc>
                          <a:spcPct val="115000"/>
                        </a:lnSpc>
                        <a:spcAft>
                          <a:spcPts val="0"/>
                        </a:spcAft>
                      </a:pPr>
                      <a:r>
                        <a:rPr lang="sr-Latn-CS" sz="2000">
                          <a:latin typeface="Arial" pitchFamily="34" charset="0"/>
                          <a:ea typeface="Calibri"/>
                          <a:cs typeface="Arial" pitchFamily="34" charset="0"/>
                        </a:rPr>
                        <a:t>Crude fat</a:t>
                      </a:r>
                      <a:endParaRPr lang="en-US"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3.44</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2.71</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3.37</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dirty="0">
                          <a:latin typeface="Arial" pitchFamily="34" charset="0"/>
                          <a:ea typeface="Times New Roman"/>
                          <a:cs typeface="Arial" pitchFamily="34" charset="0"/>
                        </a:rPr>
                        <a:t>3.40</a:t>
                      </a:r>
                      <a:endParaRPr lang="en-US" sz="2000" b="1"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2.92</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594">
                <a:tc>
                  <a:txBody>
                    <a:bodyPr/>
                    <a:lstStyle/>
                    <a:p>
                      <a:pPr algn="just">
                        <a:lnSpc>
                          <a:spcPct val="115000"/>
                        </a:lnSpc>
                        <a:spcAft>
                          <a:spcPts val="0"/>
                        </a:spcAft>
                      </a:pPr>
                      <a:r>
                        <a:rPr lang="sr-Latn-CS" sz="2000">
                          <a:latin typeface="Arial" pitchFamily="34" charset="0"/>
                          <a:ea typeface="Calibri"/>
                          <a:cs typeface="Arial" pitchFamily="34" charset="0"/>
                        </a:rPr>
                        <a:t>Starch</a:t>
                      </a:r>
                      <a:endParaRPr lang="en-US"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62.12</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69.16</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62.82</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65.87</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66.90</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8702">
                <a:tc>
                  <a:txBody>
                    <a:bodyPr/>
                    <a:lstStyle/>
                    <a:p>
                      <a:pPr algn="just">
                        <a:lnSpc>
                          <a:spcPct val="115000"/>
                        </a:lnSpc>
                        <a:spcAft>
                          <a:spcPts val="0"/>
                        </a:spcAft>
                      </a:pPr>
                      <a:r>
                        <a:rPr lang="sr-Latn-CS" sz="2000">
                          <a:latin typeface="Arial" pitchFamily="34" charset="0"/>
                          <a:ea typeface="Calibri"/>
                          <a:cs typeface="Arial" pitchFamily="34" charset="0"/>
                        </a:rPr>
                        <a:t>Total sugars</a:t>
                      </a:r>
                      <a:endParaRPr lang="en-US"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1.44</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1.48</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1.44</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2.16</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dirty="0">
                          <a:latin typeface="Arial" pitchFamily="34" charset="0"/>
                          <a:ea typeface="Times New Roman"/>
                          <a:cs typeface="Arial" pitchFamily="34" charset="0"/>
                        </a:rPr>
                        <a:t>3.60</a:t>
                      </a:r>
                      <a:endParaRPr lang="en-US" sz="2000" b="1"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8702">
                <a:tc>
                  <a:txBody>
                    <a:bodyPr/>
                    <a:lstStyle/>
                    <a:p>
                      <a:pPr algn="just">
                        <a:lnSpc>
                          <a:spcPct val="115000"/>
                        </a:lnSpc>
                        <a:spcAft>
                          <a:spcPts val="0"/>
                        </a:spcAft>
                      </a:pPr>
                      <a:r>
                        <a:rPr lang="sr-Latn-CS" sz="2000">
                          <a:latin typeface="Arial" pitchFamily="34" charset="0"/>
                          <a:ea typeface="Calibri"/>
                          <a:cs typeface="Arial" pitchFamily="34" charset="0"/>
                        </a:rPr>
                        <a:t>Reducing sugars</a:t>
                      </a:r>
                      <a:endParaRPr lang="en-US"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0.96</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0.59</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a:latin typeface="Arial" pitchFamily="34" charset="0"/>
                          <a:ea typeface="Times New Roman"/>
                          <a:cs typeface="Arial" pitchFamily="34" charset="0"/>
                        </a:rPr>
                        <a:t>0.92</a:t>
                      </a:r>
                      <a:endParaRPr lang="en-US" sz="2000" b="1">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dirty="0">
                          <a:latin typeface="Arial" pitchFamily="34" charset="0"/>
                          <a:ea typeface="Times New Roman"/>
                          <a:cs typeface="Arial" pitchFamily="34" charset="0"/>
                        </a:rPr>
                        <a:t>0.86</a:t>
                      </a:r>
                      <a:endParaRPr lang="en-US" sz="2000" b="1"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000" b="1" dirty="0">
                          <a:latin typeface="Arial" pitchFamily="34" charset="0"/>
                          <a:ea typeface="Times New Roman"/>
                          <a:cs typeface="Arial" pitchFamily="34" charset="0"/>
                        </a:rPr>
                        <a:t>0.48</a:t>
                      </a:r>
                      <a:endParaRPr lang="en-US" sz="2000" b="1"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Rectangle 13"/>
          <p:cNvSpPr/>
          <p:nvPr/>
        </p:nvSpPr>
        <p:spPr>
          <a:xfrm>
            <a:off x="1872383" y="24855204"/>
            <a:ext cx="9721080" cy="707886"/>
          </a:xfrm>
          <a:prstGeom prst="rect">
            <a:avLst/>
          </a:prstGeom>
        </p:spPr>
        <p:txBody>
          <a:bodyPr wrap="square">
            <a:spAutoFit/>
          </a:bodyPr>
          <a:lstStyle/>
          <a:p>
            <a:pPr algn="ctr"/>
            <a:r>
              <a:rPr lang="sr-Latn-CS" sz="2000" b="1" i="1" dirty="0">
                <a:latin typeface="Arial" pitchFamily="34" charset="0"/>
                <a:cs typeface="Arial" pitchFamily="34" charset="0"/>
              </a:rPr>
              <a:t>Table 3. Chemical composition of Chemical composition of extruded products and raw materials</a:t>
            </a:r>
            <a:r>
              <a:rPr lang="sr-Latn-CS" sz="2000" b="1" dirty="0">
                <a:latin typeface="Arial" pitchFamily="34" charset="0"/>
                <a:cs typeface="Arial" pitchFamily="34" charset="0"/>
              </a:rPr>
              <a:t> </a:t>
            </a:r>
            <a:r>
              <a:rPr lang="sr-Latn-CS" sz="2000" b="1" i="1" dirty="0">
                <a:latin typeface="Arial" pitchFamily="34" charset="0"/>
                <a:cs typeface="Arial" pitchFamily="34" charset="0"/>
              </a:rPr>
              <a:t>in dry matter </a:t>
            </a:r>
            <a:endParaRPr lang="en-US" sz="2000" b="1" dirty="0">
              <a:latin typeface="Arial" pitchFamily="34" charset="0"/>
              <a:cs typeface="Arial" pitchFamily="34" charset="0"/>
            </a:endParaRPr>
          </a:p>
        </p:txBody>
      </p:sp>
      <p:graphicFrame>
        <p:nvGraphicFramePr>
          <p:cNvPr id="15" name="Table 14"/>
          <p:cNvGraphicFramePr>
            <a:graphicFrameLocks noGrp="1"/>
          </p:cNvGraphicFramePr>
          <p:nvPr/>
        </p:nvGraphicFramePr>
        <p:xfrm>
          <a:off x="1728191" y="25491082"/>
          <a:ext cx="9937280" cy="4837353"/>
        </p:xfrm>
        <a:graphic>
          <a:graphicData uri="http://schemas.openxmlformats.org/drawingml/2006/table">
            <a:tbl>
              <a:tblPr/>
              <a:tblGrid>
                <a:gridCol w="1921933"/>
                <a:gridCol w="1261825"/>
                <a:gridCol w="1617018"/>
                <a:gridCol w="1931662"/>
                <a:gridCol w="1602421"/>
                <a:gridCol w="1602421"/>
              </a:tblGrid>
              <a:tr h="2160240">
                <a:tc>
                  <a:txBody>
                    <a:bodyPr/>
                    <a:lstStyle/>
                    <a:p>
                      <a:pPr>
                        <a:lnSpc>
                          <a:spcPct val="115000"/>
                        </a:lnSpc>
                        <a:spcAft>
                          <a:spcPts val="0"/>
                        </a:spcAft>
                      </a:pPr>
                      <a:r>
                        <a:rPr lang="sr-Latn-CS" sz="2200" dirty="0">
                          <a:latin typeface="Arial" pitchFamily="34" charset="0"/>
                          <a:ea typeface="Times New Roman"/>
                          <a:cs typeface="Arial" pitchFamily="34" charset="0"/>
                        </a:rPr>
                        <a:t>Quality characteristics</a:t>
                      </a:r>
                      <a:endParaRPr lang="en-US" sz="22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Whole-milled corn</a:t>
                      </a:r>
                      <a:r>
                        <a:rPr lang="sr-Latn-CS" sz="2200">
                          <a:latin typeface="Arial" pitchFamily="34" charset="0"/>
                          <a:ea typeface="Calibri"/>
                          <a:cs typeface="Arial" pitchFamily="34" charset="0"/>
                        </a:rPr>
                        <a:t> (%)</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Light buckwheat flour (%)</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Calibri"/>
                          <a:cs typeface="Arial" pitchFamily="34" charset="0"/>
                        </a:rPr>
                        <a:t>Mixture (90% whole-milled corn: 10% light buckwheat</a:t>
                      </a:r>
                      <a:r>
                        <a:rPr lang="sr-Latn-CS" sz="2200">
                          <a:latin typeface="Arial" pitchFamily="34" charset="0"/>
                          <a:ea typeface="Times New Roman"/>
                          <a:cs typeface="Arial" pitchFamily="34" charset="0"/>
                        </a:rPr>
                        <a:t> flour)</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dirty="0">
                          <a:latin typeface="Arial" pitchFamily="34" charset="0"/>
                          <a:ea typeface="Calibri"/>
                          <a:cs typeface="Arial" pitchFamily="34" charset="0"/>
                        </a:rPr>
                        <a:t>Extruded mixture at 115 °C</a:t>
                      </a:r>
                      <a:endParaRPr lang="en-US" sz="22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Calibri"/>
                          <a:cs typeface="Arial" pitchFamily="34" charset="0"/>
                        </a:rPr>
                        <a:t>Extruded mixture at 150 °C</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just">
                        <a:lnSpc>
                          <a:spcPct val="115000"/>
                        </a:lnSpc>
                        <a:spcAft>
                          <a:spcPts val="0"/>
                        </a:spcAft>
                      </a:pPr>
                      <a:r>
                        <a:rPr lang="sr-Latn-CS" sz="2200">
                          <a:latin typeface="Arial" pitchFamily="34" charset="0"/>
                          <a:ea typeface="Calibri"/>
                          <a:cs typeface="Arial" pitchFamily="34" charset="0"/>
                        </a:rPr>
                        <a:t>Crude proteins</a:t>
                      </a:r>
                      <a:endParaRPr lang="en-US" sz="22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9.00</a:t>
                      </a:r>
                      <a:r>
                        <a:rPr lang="sr-Latn-CS" sz="2200" baseline="30000">
                          <a:latin typeface="Arial" pitchFamily="34" charset="0"/>
                          <a:ea typeface="Times New Roman"/>
                          <a:cs typeface="Arial" pitchFamily="34" charset="0"/>
                        </a:rPr>
                        <a:t>a</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12.89</a:t>
                      </a:r>
                      <a:r>
                        <a:rPr lang="sr-Latn-CS" sz="2200" baseline="30000">
                          <a:latin typeface="Arial" pitchFamily="34" charset="0"/>
                          <a:ea typeface="Times New Roman"/>
                          <a:cs typeface="Arial" pitchFamily="34" charset="0"/>
                        </a:rPr>
                        <a:t>c</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9.41</a:t>
                      </a:r>
                      <a:r>
                        <a:rPr lang="sr-Latn-CS" sz="2200" baseline="30000">
                          <a:latin typeface="Arial" pitchFamily="34" charset="0"/>
                          <a:ea typeface="Times New Roman"/>
                          <a:cs typeface="Arial" pitchFamily="34" charset="0"/>
                        </a:rPr>
                        <a:t>ab</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9.73</a:t>
                      </a:r>
                      <a:r>
                        <a:rPr lang="sr-Latn-CS" sz="2200" baseline="30000">
                          <a:latin typeface="Arial" pitchFamily="34" charset="0"/>
                          <a:ea typeface="Times New Roman"/>
                          <a:cs typeface="Arial" pitchFamily="34" charset="0"/>
                        </a:rPr>
                        <a:t>b</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9.41</a:t>
                      </a:r>
                      <a:r>
                        <a:rPr lang="sr-Latn-CS" sz="2200" baseline="30000">
                          <a:latin typeface="Arial" pitchFamily="34" charset="0"/>
                          <a:ea typeface="Times New Roman"/>
                          <a:cs typeface="Arial" pitchFamily="34" charset="0"/>
                        </a:rPr>
                        <a:t>ab</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lnSpc>
                          <a:spcPct val="115000"/>
                        </a:lnSpc>
                        <a:spcAft>
                          <a:spcPts val="0"/>
                        </a:spcAft>
                      </a:pPr>
                      <a:r>
                        <a:rPr lang="sr-Latn-CS" sz="2200">
                          <a:latin typeface="Arial" pitchFamily="34" charset="0"/>
                          <a:ea typeface="Calibri"/>
                          <a:cs typeface="Arial" pitchFamily="34" charset="0"/>
                        </a:rPr>
                        <a:t>Crude fat</a:t>
                      </a:r>
                      <a:endParaRPr lang="en-US" sz="22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4.16</a:t>
                      </a:r>
                      <a:r>
                        <a:rPr lang="sr-Latn-CS" sz="2200" baseline="30000">
                          <a:latin typeface="Arial" pitchFamily="34" charset="0"/>
                          <a:ea typeface="Times New Roman"/>
                          <a:cs typeface="Arial" pitchFamily="34" charset="0"/>
                        </a:rPr>
                        <a:t>a</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3.07</a:t>
                      </a:r>
                      <a:r>
                        <a:rPr lang="sr-Latn-CS" sz="2200" baseline="30000">
                          <a:latin typeface="Arial" pitchFamily="34" charset="0"/>
                          <a:ea typeface="Times New Roman"/>
                          <a:cs typeface="Arial" pitchFamily="34" charset="0"/>
                        </a:rPr>
                        <a:t>b</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4.04</a:t>
                      </a:r>
                      <a:r>
                        <a:rPr lang="sr-Latn-CS" sz="2200" baseline="30000">
                          <a:latin typeface="Arial" pitchFamily="34" charset="0"/>
                          <a:ea typeface="Times New Roman"/>
                          <a:cs typeface="Arial" pitchFamily="34" charset="0"/>
                        </a:rPr>
                        <a:t>a</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3.92</a:t>
                      </a:r>
                      <a:r>
                        <a:rPr lang="sr-Latn-CS" sz="2200" baseline="30000">
                          <a:latin typeface="Arial" pitchFamily="34" charset="0"/>
                          <a:ea typeface="Times New Roman"/>
                          <a:cs typeface="Arial" pitchFamily="34" charset="0"/>
                        </a:rPr>
                        <a:t>ac</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3.23</a:t>
                      </a:r>
                      <a:r>
                        <a:rPr lang="sr-Latn-CS" sz="2200" baseline="30000">
                          <a:latin typeface="Arial" pitchFamily="34" charset="0"/>
                          <a:ea typeface="Times New Roman"/>
                          <a:cs typeface="Arial" pitchFamily="34" charset="0"/>
                        </a:rPr>
                        <a:t>bc</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lnSpc>
                          <a:spcPct val="115000"/>
                        </a:lnSpc>
                        <a:spcAft>
                          <a:spcPts val="0"/>
                        </a:spcAft>
                      </a:pPr>
                      <a:r>
                        <a:rPr lang="sr-Latn-CS" sz="2200">
                          <a:latin typeface="Arial" pitchFamily="34" charset="0"/>
                          <a:ea typeface="Calibri"/>
                          <a:cs typeface="Arial" pitchFamily="34" charset="0"/>
                        </a:rPr>
                        <a:t>Starch</a:t>
                      </a:r>
                      <a:endParaRPr lang="en-US" sz="22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75.13</a:t>
                      </a:r>
                      <a:r>
                        <a:rPr lang="sr-Latn-CS" sz="2200" baseline="30000">
                          <a:latin typeface="Arial" pitchFamily="34" charset="0"/>
                          <a:ea typeface="Times New Roman"/>
                          <a:cs typeface="Arial" pitchFamily="34" charset="0"/>
                        </a:rPr>
                        <a:t>a</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78.32</a:t>
                      </a:r>
                      <a:r>
                        <a:rPr lang="sr-Latn-CS" sz="2200" baseline="30000">
                          <a:latin typeface="Arial" pitchFamily="34" charset="0"/>
                          <a:ea typeface="Times New Roman"/>
                          <a:cs typeface="Arial" pitchFamily="34" charset="0"/>
                        </a:rPr>
                        <a:t>d</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75.47</a:t>
                      </a:r>
                      <a:r>
                        <a:rPr lang="sr-Latn-CS" sz="2200" baseline="30000">
                          <a:latin typeface="Arial" pitchFamily="34" charset="0"/>
                          <a:ea typeface="Times New Roman"/>
                          <a:cs typeface="Arial" pitchFamily="34" charset="0"/>
                        </a:rPr>
                        <a:t>ab</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75.97</a:t>
                      </a:r>
                      <a:r>
                        <a:rPr lang="sr-Latn-CS" sz="2200" baseline="30000">
                          <a:latin typeface="Arial" pitchFamily="34" charset="0"/>
                          <a:ea typeface="Times New Roman"/>
                          <a:cs typeface="Arial" pitchFamily="34" charset="0"/>
                        </a:rPr>
                        <a:t>b</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74.03</a:t>
                      </a:r>
                      <a:r>
                        <a:rPr lang="sr-Latn-CS" sz="2200" baseline="30000">
                          <a:latin typeface="Arial" pitchFamily="34" charset="0"/>
                          <a:ea typeface="Times New Roman"/>
                          <a:cs typeface="Arial" pitchFamily="34" charset="0"/>
                        </a:rPr>
                        <a:t>c</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lnSpc>
                          <a:spcPct val="115000"/>
                        </a:lnSpc>
                        <a:spcAft>
                          <a:spcPts val="0"/>
                        </a:spcAft>
                      </a:pPr>
                      <a:r>
                        <a:rPr lang="sr-Latn-CS" sz="2200">
                          <a:latin typeface="Arial" pitchFamily="34" charset="0"/>
                          <a:ea typeface="Calibri"/>
                          <a:cs typeface="Arial" pitchFamily="34" charset="0"/>
                        </a:rPr>
                        <a:t>Total sugars</a:t>
                      </a:r>
                      <a:endParaRPr lang="en-US" sz="22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1.74</a:t>
                      </a:r>
                      <a:r>
                        <a:rPr lang="sr-Latn-CS" sz="2200" baseline="30000">
                          <a:latin typeface="Arial" pitchFamily="34" charset="0"/>
                          <a:ea typeface="Times New Roman"/>
                          <a:cs typeface="Arial" pitchFamily="34" charset="0"/>
                        </a:rPr>
                        <a:t>a</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1.68</a:t>
                      </a:r>
                      <a:r>
                        <a:rPr lang="sr-Latn-CS" sz="2200" baseline="30000">
                          <a:latin typeface="Arial" pitchFamily="34" charset="0"/>
                          <a:ea typeface="Times New Roman"/>
                          <a:cs typeface="Arial" pitchFamily="34" charset="0"/>
                        </a:rPr>
                        <a:t>a</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1.73</a:t>
                      </a:r>
                      <a:r>
                        <a:rPr lang="sr-Latn-CS" sz="2200" baseline="30000">
                          <a:latin typeface="Arial" pitchFamily="34" charset="0"/>
                          <a:ea typeface="Times New Roman"/>
                          <a:cs typeface="Arial" pitchFamily="34" charset="0"/>
                        </a:rPr>
                        <a:t>a</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2.49</a:t>
                      </a:r>
                      <a:r>
                        <a:rPr lang="sr-Latn-CS" sz="2200" baseline="30000">
                          <a:latin typeface="Arial" pitchFamily="34" charset="0"/>
                          <a:ea typeface="Times New Roman"/>
                          <a:cs typeface="Arial" pitchFamily="34" charset="0"/>
                        </a:rPr>
                        <a:t>b</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3.98</a:t>
                      </a:r>
                      <a:r>
                        <a:rPr lang="sr-Latn-CS" sz="2200" baseline="30000">
                          <a:latin typeface="Arial" pitchFamily="34" charset="0"/>
                          <a:ea typeface="Times New Roman"/>
                          <a:cs typeface="Arial" pitchFamily="34" charset="0"/>
                        </a:rPr>
                        <a:t>c</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just">
                        <a:lnSpc>
                          <a:spcPct val="115000"/>
                        </a:lnSpc>
                        <a:spcAft>
                          <a:spcPts val="0"/>
                        </a:spcAft>
                      </a:pPr>
                      <a:r>
                        <a:rPr lang="sr-Latn-CS" sz="2200">
                          <a:latin typeface="Arial" pitchFamily="34" charset="0"/>
                          <a:ea typeface="Calibri"/>
                          <a:cs typeface="Arial" pitchFamily="34" charset="0"/>
                        </a:rPr>
                        <a:t>Reducing sugars</a:t>
                      </a:r>
                      <a:endParaRPr lang="en-US" sz="22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1.16</a:t>
                      </a:r>
                      <a:r>
                        <a:rPr lang="sr-Latn-CS" sz="2200" baseline="30000">
                          <a:latin typeface="Arial" pitchFamily="34" charset="0"/>
                          <a:ea typeface="Times New Roman"/>
                          <a:cs typeface="Arial" pitchFamily="34" charset="0"/>
                        </a:rPr>
                        <a:t>a</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0.67</a:t>
                      </a:r>
                      <a:r>
                        <a:rPr lang="sr-Latn-CS" sz="2200" baseline="30000">
                          <a:latin typeface="Arial" pitchFamily="34" charset="0"/>
                          <a:ea typeface="Times New Roman"/>
                          <a:cs typeface="Arial" pitchFamily="34" charset="0"/>
                        </a:rPr>
                        <a:t>bc</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1.11</a:t>
                      </a:r>
                      <a:r>
                        <a:rPr lang="sr-Latn-CS" sz="2200" baseline="30000">
                          <a:latin typeface="Arial" pitchFamily="34" charset="0"/>
                          <a:ea typeface="Times New Roman"/>
                          <a:cs typeface="Arial" pitchFamily="34" charset="0"/>
                        </a:rPr>
                        <a:t>a</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a:latin typeface="Arial" pitchFamily="34" charset="0"/>
                          <a:ea typeface="Times New Roman"/>
                          <a:cs typeface="Arial" pitchFamily="34" charset="0"/>
                        </a:rPr>
                        <a:t>0.99</a:t>
                      </a:r>
                      <a:r>
                        <a:rPr lang="sr-Latn-CS" sz="2200" baseline="30000">
                          <a:latin typeface="Arial" pitchFamily="34" charset="0"/>
                          <a:ea typeface="Times New Roman"/>
                          <a:cs typeface="Arial" pitchFamily="34" charset="0"/>
                        </a:rPr>
                        <a:t>ac</a:t>
                      </a:r>
                      <a:endParaRPr lang="en-US" sz="22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200" dirty="0">
                          <a:latin typeface="Arial" pitchFamily="34" charset="0"/>
                          <a:ea typeface="Times New Roman"/>
                          <a:cs typeface="Arial" pitchFamily="34" charset="0"/>
                        </a:rPr>
                        <a:t>0.53</a:t>
                      </a:r>
                      <a:r>
                        <a:rPr lang="sr-Latn-CS" sz="2200" baseline="30000" dirty="0">
                          <a:latin typeface="Arial" pitchFamily="34" charset="0"/>
                          <a:ea typeface="Times New Roman"/>
                          <a:cs typeface="Arial" pitchFamily="34" charset="0"/>
                        </a:rPr>
                        <a:t>b</a:t>
                      </a:r>
                      <a:endParaRPr lang="en-US" sz="22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p:nvPr/>
        </p:nvSpPr>
        <p:spPr>
          <a:xfrm>
            <a:off x="9577239" y="12932073"/>
            <a:ext cx="6507487" cy="461665"/>
          </a:xfrm>
          <a:prstGeom prst="rect">
            <a:avLst/>
          </a:prstGeom>
        </p:spPr>
        <p:txBody>
          <a:bodyPr wrap="none">
            <a:spAutoFit/>
          </a:bodyPr>
          <a:lstStyle/>
          <a:p>
            <a:r>
              <a:rPr lang="sr-Latn-CS" sz="2400" i="1" dirty="0">
                <a:latin typeface="Arial" pitchFamily="34" charset="0"/>
                <a:cs typeface="Arial" pitchFamily="34" charset="0"/>
              </a:rPr>
              <a:t>Table 4. Particle size distribution of milled corn</a:t>
            </a:r>
            <a:endParaRPr lang="en-US" sz="2400" dirty="0">
              <a:latin typeface="Arial" pitchFamily="34" charset="0"/>
              <a:cs typeface="Arial" pitchFamily="34" charset="0"/>
            </a:endParaRPr>
          </a:p>
        </p:txBody>
      </p:sp>
      <p:graphicFrame>
        <p:nvGraphicFramePr>
          <p:cNvPr id="17" name="Table 16"/>
          <p:cNvGraphicFramePr>
            <a:graphicFrameLocks noGrp="1"/>
          </p:cNvGraphicFramePr>
          <p:nvPr/>
        </p:nvGraphicFramePr>
        <p:xfrm>
          <a:off x="9865271" y="13393738"/>
          <a:ext cx="5724604" cy="4908750"/>
        </p:xfrm>
        <a:graphic>
          <a:graphicData uri="http://schemas.openxmlformats.org/drawingml/2006/table">
            <a:tbl>
              <a:tblPr/>
              <a:tblGrid>
                <a:gridCol w="2844268"/>
                <a:gridCol w="2880336"/>
              </a:tblGrid>
              <a:tr h="981750">
                <a:tc>
                  <a:txBody>
                    <a:bodyPr/>
                    <a:lstStyle/>
                    <a:p>
                      <a:pPr algn="ctr">
                        <a:lnSpc>
                          <a:spcPct val="115000"/>
                        </a:lnSpc>
                        <a:spcAft>
                          <a:spcPts val="0"/>
                        </a:spcAft>
                      </a:pPr>
                      <a:r>
                        <a:rPr lang="sr-Latn-CS" sz="2400" dirty="0">
                          <a:latin typeface="Arial" pitchFamily="34" charset="0"/>
                          <a:ea typeface="Calibri"/>
                          <a:cs typeface="Arial" pitchFamily="34" charset="0"/>
                        </a:rPr>
                        <a:t>Sieve opening </a:t>
                      </a:r>
                      <a:endParaRPr lang="en-US" sz="2400" dirty="0">
                        <a:latin typeface="Arial" pitchFamily="34" charset="0"/>
                        <a:ea typeface="Calibri"/>
                        <a:cs typeface="Arial" pitchFamily="34" charset="0"/>
                      </a:endParaRPr>
                    </a:p>
                    <a:p>
                      <a:pPr algn="ctr">
                        <a:lnSpc>
                          <a:spcPct val="115000"/>
                        </a:lnSpc>
                        <a:spcAft>
                          <a:spcPts val="0"/>
                        </a:spcAft>
                      </a:pPr>
                      <a:r>
                        <a:rPr lang="sr-Latn-CS" sz="2400" dirty="0">
                          <a:latin typeface="Arial" pitchFamily="34" charset="0"/>
                          <a:ea typeface="Calibri"/>
                          <a:cs typeface="Arial" pitchFamily="34" charset="0"/>
                        </a:rPr>
                        <a:t>(Ø, mm)</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Sieve overtails</a:t>
                      </a:r>
                      <a:endParaRPr lang="en-US" sz="2400">
                        <a:latin typeface="Arial" pitchFamily="34" charset="0"/>
                        <a:ea typeface="Calibri"/>
                        <a:cs typeface="Arial" pitchFamily="34" charset="0"/>
                      </a:endParaRPr>
                    </a:p>
                    <a:p>
                      <a:pPr algn="ctr">
                        <a:lnSpc>
                          <a:spcPct val="115000"/>
                        </a:lnSpc>
                        <a:spcAft>
                          <a:spcPts val="0"/>
                        </a:spcAft>
                      </a:pPr>
                      <a:r>
                        <a:rPr lang="sr-Latn-CS" sz="2400">
                          <a:latin typeface="Arial" pitchFamily="34" charset="0"/>
                          <a:ea typeface="Calibri"/>
                          <a:cs typeface="Arial" pitchFamily="34" charset="0"/>
                        </a:rPr>
                        <a:t>(%)</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875">
                <a:tc>
                  <a:txBody>
                    <a:bodyPr/>
                    <a:lstStyle/>
                    <a:p>
                      <a:pPr algn="ctr">
                        <a:lnSpc>
                          <a:spcPct val="115000"/>
                        </a:lnSpc>
                        <a:spcAft>
                          <a:spcPts val="0"/>
                        </a:spcAft>
                      </a:pPr>
                      <a:r>
                        <a:rPr lang="sr-Latn-CS" sz="2400">
                          <a:latin typeface="Arial" pitchFamily="34" charset="0"/>
                          <a:ea typeface="Calibri"/>
                          <a:cs typeface="Arial" pitchFamily="34" charset="0"/>
                        </a:rPr>
                        <a:t>2.00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14.9</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875">
                <a:tc>
                  <a:txBody>
                    <a:bodyPr/>
                    <a:lstStyle/>
                    <a:p>
                      <a:pPr algn="ctr">
                        <a:lnSpc>
                          <a:spcPct val="115000"/>
                        </a:lnSpc>
                        <a:spcAft>
                          <a:spcPts val="0"/>
                        </a:spcAft>
                      </a:pPr>
                      <a:r>
                        <a:rPr lang="sr-Latn-CS" sz="2400">
                          <a:latin typeface="Arial" pitchFamily="34" charset="0"/>
                          <a:ea typeface="Calibri"/>
                          <a:cs typeface="Arial" pitchFamily="34" charset="0"/>
                        </a:rPr>
                        <a:t>1.25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15.4</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875">
                <a:tc>
                  <a:txBody>
                    <a:bodyPr/>
                    <a:lstStyle/>
                    <a:p>
                      <a:pPr algn="ctr">
                        <a:lnSpc>
                          <a:spcPct val="115000"/>
                        </a:lnSpc>
                        <a:spcAft>
                          <a:spcPts val="0"/>
                        </a:spcAft>
                      </a:pPr>
                      <a:r>
                        <a:rPr lang="sr-Latn-CS" sz="2400">
                          <a:latin typeface="Arial" pitchFamily="34" charset="0"/>
                          <a:ea typeface="Calibri"/>
                          <a:cs typeface="Arial" pitchFamily="34" charset="0"/>
                        </a:rPr>
                        <a:t>1.00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8.1</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875">
                <a:tc>
                  <a:txBody>
                    <a:bodyPr/>
                    <a:lstStyle/>
                    <a:p>
                      <a:pPr algn="ctr">
                        <a:lnSpc>
                          <a:spcPct val="115000"/>
                        </a:lnSpc>
                        <a:spcAft>
                          <a:spcPts val="0"/>
                        </a:spcAft>
                      </a:pPr>
                      <a:r>
                        <a:rPr lang="sr-Latn-CS" sz="2400">
                          <a:latin typeface="Arial" pitchFamily="34" charset="0"/>
                          <a:ea typeface="Calibri"/>
                          <a:cs typeface="Arial" pitchFamily="34" charset="0"/>
                        </a:rPr>
                        <a:t>0.63</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18.5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875">
                <a:tc>
                  <a:txBody>
                    <a:bodyPr/>
                    <a:lstStyle/>
                    <a:p>
                      <a:pPr algn="ctr">
                        <a:lnSpc>
                          <a:spcPct val="115000"/>
                        </a:lnSpc>
                        <a:spcAft>
                          <a:spcPts val="0"/>
                        </a:spcAft>
                      </a:pPr>
                      <a:r>
                        <a:rPr lang="sr-Latn-CS" sz="2400">
                          <a:latin typeface="Arial" pitchFamily="34" charset="0"/>
                          <a:ea typeface="Calibri"/>
                          <a:cs typeface="Arial" pitchFamily="34" charset="0"/>
                        </a:rPr>
                        <a:t>0.25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34.8</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875">
                <a:tc>
                  <a:txBody>
                    <a:bodyPr/>
                    <a:lstStyle/>
                    <a:p>
                      <a:pPr algn="ctr">
                        <a:lnSpc>
                          <a:spcPct val="115000"/>
                        </a:lnSpc>
                        <a:spcAft>
                          <a:spcPts val="0"/>
                        </a:spcAft>
                      </a:pPr>
                      <a:r>
                        <a:rPr lang="sr-Latn-CS" sz="2400">
                          <a:latin typeface="Arial" pitchFamily="34" charset="0"/>
                          <a:ea typeface="Calibri"/>
                          <a:cs typeface="Arial" pitchFamily="34" charset="0"/>
                        </a:rPr>
                        <a:t>0.125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8.3</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875">
                <a:tc>
                  <a:txBody>
                    <a:bodyPr/>
                    <a:lstStyle/>
                    <a:p>
                      <a:pPr algn="ctr">
                        <a:lnSpc>
                          <a:spcPct val="115000"/>
                        </a:lnSpc>
                        <a:spcAft>
                          <a:spcPts val="0"/>
                        </a:spcAft>
                      </a:pPr>
                      <a:r>
                        <a:rPr lang="sr-Latn-CS" sz="2400">
                          <a:latin typeface="Arial" pitchFamily="34" charset="0"/>
                          <a:ea typeface="Calibri"/>
                          <a:cs typeface="Arial" pitchFamily="34" charset="0"/>
                        </a:rPr>
                        <a:t>0.063</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875">
                <a:tc>
                  <a:txBody>
                    <a:bodyPr/>
                    <a:lstStyle/>
                    <a:p>
                      <a:pPr algn="ctr">
                        <a:lnSpc>
                          <a:spcPct val="115000"/>
                        </a:lnSpc>
                        <a:spcAft>
                          <a:spcPts val="0"/>
                        </a:spcAft>
                      </a:pPr>
                      <a:r>
                        <a:rPr lang="sr-Latn-CS" sz="2400" dirty="0">
                          <a:latin typeface="Arial" pitchFamily="34" charset="0"/>
                          <a:ea typeface="Calibri"/>
                          <a:cs typeface="Arial" pitchFamily="34" charset="0"/>
                        </a:rPr>
                        <a:t>Bottom</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34" name="Rectangle 10"/>
          <p:cNvSpPr>
            <a:spLocks noChangeArrowheads="1"/>
          </p:cNvSpPr>
          <p:nvPr/>
        </p:nvSpPr>
        <p:spPr bwMode="auto">
          <a:xfrm>
            <a:off x="12872246" y="18696042"/>
            <a:ext cx="10890569"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2000" b="1" i="1" u="none" strike="noStrike" cap="none" normalizeH="0" baseline="0" dirty="0" smtClean="0">
                <a:ln>
                  <a:noFill/>
                </a:ln>
                <a:solidFill>
                  <a:schemeClr val="tx1"/>
                </a:solidFill>
                <a:effectLst/>
                <a:latin typeface="Arial" pitchFamily="34" charset="0"/>
                <a:ea typeface="Calibri" pitchFamily="34" charset="0"/>
                <a:cs typeface="Arial" pitchFamily="34" charset="0"/>
              </a:rPr>
              <a:t>Tabela 5. Chemical composition of milled corn and extruded corn at 90 and 95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sr-Latn-CS" sz="2000" b="1" i="1" u="none" strike="noStrike" cap="none" normalizeH="0" baseline="0" dirty="0" smtClean="0">
                <a:ln>
                  <a:noFill/>
                </a:ln>
                <a:solidFill>
                  <a:schemeClr val="tx1"/>
                </a:solidFill>
                <a:effectLst/>
                <a:latin typeface="Arial" pitchFamily="34" charset="0"/>
                <a:ea typeface="Calibri" pitchFamily="34" charset="0"/>
                <a:cs typeface="Arial" pitchFamily="34" charset="0"/>
              </a:rPr>
              <a:t>in dry matter 22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sr-Latn-CS" sz="22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 name="Table 19"/>
          <p:cNvGraphicFramePr>
            <a:graphicFrameLocks noGrp="1"/>
          </p:cNvGraphicFramePr>
          <p:nvPr/>
        </p:nvGraphicFramePr>
        <p:xfrm>
          <a:off x="12529567" y="19355544"/>
          <a:ext cx="10657184" cy="5136979"/>
        </p:xfrm>
        <a:graphic>
          <a:graphicData uri="http://schemas.openxmlformats.org/drawingml/2006/table">
            <a:tbl>
              <a:tblPr/>
              <a:tblGrid>
                <a:gridCol w="2728442"/>
                <a:gridCol w="2609100"/>
                <a:gridCol w="2659821"/>
                <a:gridCol w="2659821"/>
              </a:tblGrid>
              <a:tr h="1027395">
                <a:tc>
                  <a:txBody>
                    <a:bodyPr/>
                    <a:lstStyle/>
                    <a:p>
                      <a:pPr algn="just">
                        <a:lnSpc>
                          <a:spcPct val="115000"/>
                        </a:lnSpc>
                        <a:spcAft>
                          <a:spcPts val="0"/>
                        </a:spcAft>
                      </a:pPr>
                      <a:r>
                        <a:rPr lang="sr-Latn-CS" sz="2400" dirty="0">
                          <a:latin typeface="Arial" pitchFamily="34" charset="0"/>
                          <a:ea typeface="Calibri"/>
                          <a:cs typeface="Arial" pitchFamily="34" charset="0"/>
                        </a:rPr>
                        <a:t>Quality characteristic</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Corn (%)</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Extruded corn at    90  °C</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Extruded corn at    95  °C</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698">
                <a:tc>
                  <a:txBody>
                    <a:bodyPr/>
                    <a:lstStyle/>
                    <a:p>
                      <a:pPr>
                        <a:lnSpc>
                          <a:spcPct val="115000"/>
                        </a:lnSpc>
                        <a:spcAft>
                          <a:spcPts val="0"/>
                        </a:spcAft>
                      </a:pPr>
                      <a:r>
                        <a:rPr lang="sr-Latn-CS" sz="2400">
                          <a:latin typeface="Arial" pitchFamily="34" charset="0"/>
                          <a:ea typeface="Calibri"/>
                          <a:cs typeface="Arial" pitchFamily="34" charset="0"/>
                        </a:rPr>
                        <a:t>Crude proteins</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9.25</a:t>
                      </a:r>
                      <a:r>
                        <a:rPr lang="sr-Latn-CS" sz="2400" baseline="30000">
                          <a:latin typeface="Arial" pitchFamily="34" charset="0"/>
                          <a:ea typeface="Calibri"/>
                          <a:cs typeface="Arial" pitchFamily="34" charset="0"/>
                        </a:rPr>
                        <a:t>c</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9.07</a:t>
                      </a:r>
                      <a:r>
                        <a:rPr lang="sr-Latn-CS" sz="2400" baseline="30000">
                          <a:latin typeface="Arial" pitchFamily="34" charset="0"/>
                          <a:ea typeface="Calibri"/>
                          <a:cs typeface="Arial" pitchFamily="34" charset="0"/>
                        </a:rPr>
                        <a:t>b</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8.97</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698">
                <a:tc>
                  <a:txBody>
                    <a:bodyPr/>
                    <a:lstStyle/>
                    <a:p>
                      <a:pPr>
                        <a:lnSpc>
                          <a:spcPct val="115000"/>
                        </a:lnSpc>
                        <a:spcAft>
                          <a:spcPts val="0"/>
                        </a:spcAft>
                      </a:pPr>
                      <a:r>
                        <a:rPr lang="sr-Latn-CS" sz="2400">
                          <a:latin typeface="Arial" pitchFamily="34" charset="0"/>
                          <a:ea typeface="Calibri"/>
                          <a:cs typeface="Arial" pitchFamily="34" charset="0"/>
                        </a:rPr>
                        <a:t>Crude ash</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1.83</a:t>
                      </a:r>
                      <a:r>
                        <a:rPr lang="sr-Latn-CS" sz="2400" baseline="30000">
                          <a:latin typeface="Arial" pitchFamily="34" charset="0"/>
                          <a:ea typeface="Calibri"/>
                          <a:cs typeface="Arial" pitchFamily="34" charset="0"/>
                        </a:rPr>
                        <a:t>b</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1.56</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1.58</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698">
                <a:tc>
                  <a:txBody>
                    <a:bodyPr/>
                    <a:lstStyle/>
                    <a:p>
                      <a:pPr>
                        <a:lnSpc>
                          <a:spcPct val="115000"/>
                        </a:lnSpc>
                        <a:spcAft>
                          <a:spcPts val="0"/>
                        </a:spcAft>
                      </a:pPr>
                      <a:r>
                        <a:rPr lang="sr-Latn-CS" sz="2400">
                          <a:latin typeface="Arial" pitchFamily="34" charset="0"/>
                          <a:ea typeface="Calibri"/>
                          <a:cs typeface="Arial" pitchFamily="34" charset="0"/>
                        </a:rPr>
                        <a:t>Crude fiber</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3.45</a:t>
                      </a:r>
                      <a:r>
                        <a:rPr lang="sr-Latn-CS" sz="2400" baseline="30000">
                          <a:latin typeface="Arial" pitchFamily="34" charset="0"/>
                          <a:ea typeface="Calibri"/>
                          <a:cs typeface="Arial" pitchFamily="34" charset="0"/>
                        </a:rPr>
                        <a:t>c</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2.47</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2.80</a:t>
                      </a:r>
                      <a:r>
                        <a:rPr lang="sr-Latn-CS" sz="2400" baseline="30000">
                          <a:latin typeface="Arial" pitchFamily="34" charset="0"/>
                          <a:ea typeface="Calibri"/>
                          <a:cs typeface="Arial" pitchFamily="34" charset="0"/>
                        </a:rPr>
                        <a:t>b</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698">
                <a:tc>
                  <a:txBody>
                    <a:bodyPr/>
                    <a:lstStyle/>
                    <a:p>
                      <a:pPr>
                        <a:lnSpc>
                          <a:spcPct val="115000"/>
                        </a:lnSpc>
                        <a:spcAft>
                          <a:spcPts val="0"/>
                        </a:spcAft>
                      </a:pPr>
                      <a:r>
                        <a:rPr lang="sr-Latn-CS" sz="2400">
                          <a:latin typeface="Arial" pitchFamily="34" charset="0"/>
                          <a:ea typeface="Calibri"/>
                          <a:cs typeface="Arial" pitchFamily="34" charset="0"/>
                        </a:rPr>
                        <a:t>Crude fat</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4.80</a:t>
                      </a:r>
                      <a:r>
                        <a:rPr lang="sr-Latn-CS" sz="2400" baseline="30000">
                          <a:latin typeface="Arial" pitchFamily="34" charset="0"/>
                          <a:ea typeface="Calibri"/>
                          <a:cs typeface="Arial" pitchFamily="34" charset="0"/>
                        </a:rPr>
                        <a:t>c</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2.08</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2.66</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698">
                <a:tc>
                  <a:txBody>
                    <a:bodyPr/>
                    <a:lstStyle/>
                    <a:p>
                      <a:pPr>
                        <a:lnSpc>
                          <a:spcPct val="115000"/>
                        </a:lnSpc>
                        <a:spcAft>
                          <a:spcPts val="0"/>
                        </a:spcAft>
                      </a:pPr>
                      <a:r>
                        <a:rPr lang="sr-Latn-CS" sz="2400">
                          <a:latin typeface="Arial" pitchFamily="34" charset="0"/>
                          <a:ea typeface="Calibri"/>
                          <a:cs typeface="Arial" pitchFamily="34" charset="0"/>
                        </a:rPr>
                        <a:t>NSI</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15.91</a:t>
                      </a:r>
                      <a:r>
                        <a:rPr lang="sr-Latn-CS" sz="2400" baseline="30000">
                          <a:latin typeface="Arial" pitchFamily="34" charset="0"/>
                          <a:ea typeface="Calibri"/>
                          <a:cs typeface="Arial" pitchFamily="34" charset="0"/>
                        </a:rPr>
                        <a:t>c</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6.66</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6.21</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698">
                <a:tc>
                  <a:txBody>
                    <a:bodyPr/>
                    <a:lstStyle/>
                    <a:p>
                      <a:pPr>
                        <a:lnSpc>
                          <a:spcPct val="115000"/>
                        </a:lnSpc>
                        <a:spcAft>
                          <a:spcPts val="0"/>
                        </a:spcAft>
                      </a:pPr>
                      <a:r>
                        <a:rPr lang="sr-Latn-CS" sz="2400">
                          <a:latin typeface="Arial" pitchFamily="34" charset="0"/>
                          <a:ea typeface="Calibri"/>
                          <a:cs typeface="Arial" pitchFamily="34" charset="0"/>
                        </a:rPr>
                        <a:t>Starch</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70.90</a:t>
                      </a:r>
                      <a:r>
                        <a:rPr lang="sr-Latn-CS" sz="2400" baseline="30000">
                          <a:latin typeface="Arial" pitchFamily="34" charset="0"/>
                          <a:ea typeface="Calibri"/>
                          <a:cs typeface="Arial" pitchFamily="34" charset="0"/>
                        </a:rPr>
                        <a:t>c</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67.06</a:t>
                      </a:r>
                      <a:r>
                        <a:rPr lang="sr-Latn-CS" sz="2400" baseline="30000">
                          <a:latin typeface="Arial" pitchFamily="34" charset="0"/>
                          <a:ea typeface="Calibri"/>
                          <a:cs typeface="Arial" pitchFamily="34" charset="0"/>
                        </a:rPr>
                        <a:t>b</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64.98</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698">
                <a:tc>
                  <a:txBody>
                    <a:bodyPr/>
                    <a:lstStyle/>
                    <a:p>
                      <a:pPr>
                        <a:lnSpc>
                          <a:spcPct val="115000"/>
                        </a:lnSpc>
                        <a:spcAft>
                          <a:spcPts val="0"/>
                        </a:spcAft>
                      </a:pPr>
                      <a:r>
                        <a:rPr lang="sr-Latn-CS" sz="2400">
                          <a:latin typeface="Arial" pitchFamily="34" charset="0"/>
                          <a:ea typeface="Calibri"/>
                          <a:cs typeface="Arial" pitchFamily="34" charset="0"/>
                        </a:rPr>
                        <a:t>Total sugar</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1.00</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3.99</a:t>
                      </a:r>
                      <a:r>
                        <a:rPr lang="sr-Latn-CS" sz="2400" baseline="30000">
                          <a:latin typeface="Arial" pitchFamily="34" charset="0"/>
                          <a:ea typeface="Calibri"/>
                          <a:cs typeface="Arial" pitchFamily="34" charset="0"/>
                        </a:rPr>
                        <a:t>b</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4.12</a:t>
                      </a:r>
                      <a:r>
                        <a:rPr lang="sr-Latn-CS" sz="2400" baseline="30000">
                          <a:latin typeface="Arial" pitchFamily="34" charset="0"/>
                          <a:ea typeface="Calibri"/>
                          <a:cs typeface="Arial" pitchFamily="34" charset="0"/>
                        </a:rPr>
                        <a:t>b</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698">
                <a:tc>
                  <a:txBody>
                    <a:bodyPr/>
                    <a:lstStyle/>
                    <a:p>
                      <a:pPr>
                        <a:lnSpc>
                          <a:spcPct val="115000"/>
                        </a:lnSpc>
                        <a:spcAft>
                          <a:spcPts val="0"/>
                        </a:spcAft>
                      </a:pPr>
                      <a:r>
                        <a:rPr lang="sr-Latn-CS" sz="2400" dirty="0">
                          <a:latin typeface="Arial" pitchFamily="34" charset="0"/>
                          <a:ea typeface="Calibri"/>
                          <a:cs typeface="Arial" pitchFamily="34" charset="0"/>
                        </a:rPr>
                        <a:t>Reducing sugar</a:t>
                      </a:r>
                      <a:endParaRPr lang="en-US" sz="2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0.40</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0.42</a:t>
                      </a:r>
                      <a:r>
                        <a:rPr lang="sr-Latn-CS" sz="2400" baseline="30000">
                          <a:latin typeface="Arial" pitchFamily="34" charset="0"/>
                          <a:ea typeface="Calibri"/>
                          <a:cs typeface="Arial" pitchFamily="34" charset="0"/>
                        </a:rPr>
                        <a:t>a</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0.45</a:t>
                      </a:r>
                      <a:r>
                        <a:rPr lang="sr-Latn-CS" sz="2400" baseline="30000" dirty="0">
                          <a:latin typeface="Arial" pitchFamily="34" charset="0"/>
                          <a:ea typeface="Calibri"/>
                          <a:cs typeface="Arial" pitchFamily="34" charset="0"/>
                        </a:rPr>
                        <a:t>a</a:t>
                      </a:r>
                      <a:endParaRPr lang="en-US" sz="2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35" name="Rectangle 11"/>
          <p:cNvSpPr>
            <a:spLocks noChangeArrowheads="1"/>
          </p:cNvSpPr>
          <p:nvPr/>
        </p:nvSpPr>
        <p:spPr bwMode="auto">
          <a:xfrm>
            <a:off x="17498119" y="12811746"/>
            <a:ext cx="7128792"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2200" b="1" i="1" u="none" strike="noStrike" cap="none" normalizeH="0" baseline="0" dirty="0" smtClean="0">
                <a:ln>
                  <a:noFill/>
                </a:ln>
                <a:solidFill>
                  <a:schemeClr val="tx1"/>
                </a:solidFill>
                <a:effectLst/>
                <a:latin typeface="Arial" pitchFamily="34" charset="0"/>
                <a:ea typeface="Calibri" pitchFamily="34" charset="0"/>
                <a:cs typeface="Arial" pitchFamily="34" charset="0"/>
              </a:rPr>
              <a:t>Table 8. Particle size distribution of enriched corn meal and extruded enriched corn meal </a:t>
            </a:r>
            <a:endParaRPr kumimoji="0" lang="sr-Latn-CS" sz="22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2" name="Table 21"/>
          <p:cNvGraphicFramePr>
            <a:graphicFrameLocks noGrp="1"/>
          </p:cNvGraphicFramePr>
          <p:nvPr/>
        </p:nvGraphicFramePr>
        <p:xfrm>
          <a:off x="16994063" y="13537754"/>
          <a:ext cx="6984777" cy="4864074"/>
        </p:xfrm>
        <a:graphic>
          <a:graphicData uri="http://schemas.openxmlformats.org/drawingml/2006/table">
            <a:tbl>
              <a:tblPr/>
              <a:tblGrid>
                <a:gridCol w="2348465"/>
                <a:gridCol w="2327933"/>
                <a:gridCol w="2308379"/>
              </a:tblGrid>
              <a:tr h="405864">
                <a:tc rowSpan="2">
                  <a:txBody>
                    <a:bodyPr/>
                    <a:lstStyle/>
                    <a:p>
                      <a:pPr algn="ctr">
                        <a:lnSpc>
                          <a:spcPct val="115000"/>
                        </a:lnSpc>
                        <a:spcAft>
                          <a:spcPts val="0"/>
                        </a:spcAft>
                      </a:pPr>
                      <a:r>
                        <a:rPr lang="sr-Latn-CS" sz="2400" dirty="0">
                          <a:latin typeface="Arial" pitchFamily="34" charset="0"/>
                          <a:ea typeface="Calibri"/>
                          <a:cs typeface="Arial" pitchFamily="34" charset="0"/>
                        </a:rPr>
                        <a:t>Sieve opening</a:t>
                      </a:r>
                      <a:endParaRPr lang="en-US" sz="2400" dirty="0">
                        <a:latin typeface="Arial" pitchFamily="34" charset="0"/>
                        <a:ea typeface="Calibri"/>
                        <a:cs typeface="Arial" pitchFamily="34" charset="0"/>
                      </a:endParaRPr>
                    </a:p>
                    <a:p>
                      <a:pPr algn="ctr">
                        <a:lnSpc>
                          <a:spcPct val="115000"/>
                        </a:lnSpc>
                        <a:spcAft>
                          <a:spcPts val="0"/>
                        </a:spcAft>
                      </a:pPr>
                      <a:r>
                        <a:rPr lang="sr-Latn-CS" sz="2400" dirty="0">
                          <a:latin typeface="Arial" pitchFamily="34" charset="0"/>
                          <a:ea typeface="Calibri"/>
                          <a:cs typeface="Arial" pitchFamily="34" charset="0"/>
                        </a:rPr>
                        <a:t>(Ø, mm)</a:t>
                      </a:r>
                      <a:endParaRPr lang="en-US" sz="2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sr-Latn-CS" sz="2400">
                          <a:latin typeface="Arial" pitchFamily="34" charset="0"/>
                          <a:ea typeface="Calibri"/>
                          <a:cs typeface="Arial" pitchFamily="34" charset="0"/>
                        </a:rPr>
                        <a:t>Sieve overtails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05864">
                <a:tc vMerge="1">
                  <a:txBody>
                    <a:bodyPr/>
                    <a:lstStyle/>
                    <a:p>
                      <a:endParaRPr lang="en-US"/>
                    </a:p>
                  </a:txBody>
                  <a:tcPr/>
                </a:tc>
                <a:tc>
                  <a:txBody>
                    <a:bodyPr/>
                    <a:lstStyle/>
                    <a:p>
                      <a:pPr algn="ctr">
                        <a:lnSpc>
                          <a:spcPct val="115000"/>
                        </a:lnSpc>
                        <a:spcAft>
                          <a:spcPts val="0"/>
                        </a:spcAft>
                      </a:pPr>
                      <a:r>
                        <a:rPr lang="sr-Latn-CS" sz="2400">
                          <a:latin typeface="Arial" pitchFamily="34" charset="0"/>
                          <a:ea typeface="Calibri"/>
                          <a:cs typeface="Arial" pitchFamily="34" charset="0"/>
                        </a:rPr>
                        <a:t>Corn meal</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Extruded corn meal</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64">
                <a:tc>
                  <a:txBody>
                    <a:bodyPr/>
                    <a:lstStyle/>
                    <a:p>
                      <a:pPr algn="ctr">
                        <a:lnSpc>
                          <a:spcPct val="115000"/>
                        </a:lnSpc>
                        <a:spcAft>
                          <a:spcPts val="0"/>
                        </a:spcAft>
                      </a:pPr>
                      <a:r>
                        <a:rPr lang="sr-Latn-CS" sz="2400">
                          <a:latin typeface="Arial" pitchFamily="34" charset="0"/>
                          <a:ea typeface="Calibri"/>
                          <a:cs typeface="Arial" pitchFamily="34" charset="0"/>
                        </a:rPr>
                        <a:t>4.00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0.30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64">
                <a:tc>
                  <a:txBody>
                    <a:bodyPr/>
                    <a:lstStyle/>
                    <a:p>
                      <a:pPr algn="ctr">
                        <a:lnSpc>
                          <a:spcPct val="115000"/>
                        </a:lnSpc>
                        <a:spcAft>
                          <a:spcPts val="0"/>
                        </a:spcAft>
                      </a:pPr>
                      <a:r>
                        <a:rPr lang="sr-Latn-CS" sz="2400">
                          <a:latin typeface="Arial" pitchFamily="34" charset="0"/>
                          <a:ea typeface="Calibri"/>
                          <a:cs typeface="Arial" pitchFamily="34" charset="0"/>
                        </a:rPr>
                        <a:t>2.00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0.50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3.00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64">
                <a:tc>
                  <a:txBody>
                    <a:bodyPr/>
                    <a:lstStyle/>
                    <a:p>
                      <a:pPr algn="ctr">
                        <a:lnSpc>
                          <a:spcPct val="115000"/>
                        </a:lnSpc>
                        <a:spcAft>
                          <a:spcPts val="0"/>
                        </a:spcAft>
                      </a:pPr>
                      <a:r>
                        <a:rPr lang="sr-Latn-CS" sz="2400">
                          <a:latin typeface="Arial" pitchFamily="34" charset="0"/>
                          <a:ea typeface="Calibri"/>
                          <a:cs typeface="Arial" pitchFamily="34" charset="0"/>
                        </a:rPr>
                        <a:t>1.25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5.00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9.00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64">
                <a:tc>
                  <a:txBody>
                    <a:bodyPr/>
                    <a:lstStyle/>
                    <a:p>
                      <a:pPr algn="ctr">
                        <a:lnSpc>
                          <a:spcPct val="115000"/>
                        </a:lnSpc>
                        <a:spcAft>
                          <a:spcPts val="0"/>
                        </a:spcAft>
                      </a:pPr>
                      <a:r>
                        <a:rPr lang="sr-Latn-CS" sz="2400">
                          <a:latin typeface="Arial" pitchFamily="34" charset="0"/>
                          <a:ea typeface="Calibri"/>
                          <a:cs typeface="Arial" pitchFamily="34" charset="0"/>
                        </a:rPr>
                        <a:t>1.00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11.85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7.85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64">
                <a:tc>
                  <a:txBody>
                    <a:bodyPr/>
                    <a:lstStyle/>
                    <a:p>
                      <a:pPr algn="ctr">
                        <a:lnSpc>
                          <a:spcPct val="115000"/>
                        </a:lnSpc>
                        <a:spcAft>
                          <a:spcPts val="0"/>
                        </a:spcAft>
                      </a:pPr>
                      <a:r>
                        <a:rPr lang="sr-Latn-CS" sz="2400">
                          <a:latin typeface="Arial" pitchFamily="34" charset="0"/>
                          <a:ea typeface="Calibri"/>
                          <a:cs typeface="Arial" pitchFamily="34" charset="0"/>
                        </a:rPr>
                        <a:t>0.63</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23.85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34.30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64">
                <a:tc>
                  <a:txBody>
                    <a:bodyPr/>
                    <a:lstStyle/>
                    <a:p>
                      <a:pPr algn="ctr">
                        <a:lnSpc>
                          <a:spcPct val="115000"/>
                        </a:lnSpc>
                        <a:spcAft>
                          <a:spcPts val="0"/>
                        </a:spcAft>
                      </a:pPr>
                      <a:r>
                        <a:rPr lang="sr-Latn-CS" sz="2400">
                          <a:latin typeface="Arial" pitchFamily="34" charset="0"/>
                          <a:ea typeface="Calibri"/>
                          <a:cs typeface="Arial" pitchFamily="34" charset="0"/>
                        </a:rPr>
                        <a:t>0.25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25.75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36.45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64">
                <a:tc>
                  <a:txBody>
                    <a:bodyPr/>
                    <a:lstStyle/>
                    <a:p>
                      <a:pPr algn="ctr">
                        <a:lnSpc>
                          <a:spcPct val="115000"/>
                        </a:lnSpc>
                        <a:spcAft>
                          <a:spcPts val="0"/>
                        </a:spcAft>
                      </a:pPr>
                      <a:r>
                        <a:rPr lang="sr-Latn-CS" sz="2400">
                          <a:latin typeface="Arial" pitchFamily="34" charset="0"/>
                          <a:ea typeface="Calibri"/>
                          <a:cs typeface="Arial" pitchFamily="34" charset="0"/>
                        </a:rPr>
                        <a:t>0.125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27.55</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8.20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64">
                <a:tc>
                  <a:txBody>
                    <a:bodyPr/>
                    <a:lstStyle/>
                    <a:p>
                      <a:pPr algn="ctr">
                        <a:lnSpc>
                          <a:spcPct val="115000"/>
                        </a:lnSpc>
                        <a:spcAft>
                          <a:spcPts val="0"/>
                        </a:spcAft>
                      </a:pPr>
                      <a:r>
                        <a:rPr lang="sr-Latn-CS" sz="2400">
                          <a:latin typeface="Arial" pitchFamily="34" charset="0"/>
                          <a:ea typeface="Calibri"/>
                          <a:cs typeface="Arial" pitchFamily="34" charset="0"/>
                        </a:rPr>
                        <a:t>0.63</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5.00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0.90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64">
                <a:tc>
                  <a:txBody>
                    <a:bodyPr/>
                    <a:lstStyle/>
                    <a:p>
                      <a:pPr algn="ctr">
                        <a:lnSpc>
                          <a:spcPct val="115000"/>
                        </a:lnSpc>
                        <a:spcAft>
                          <a:spcPts val="0"/>
                        </a:spcAft>
                      </a:pPr>
                      <a:r>
                        <a:rPr lang="sr-Latn-CS" sz="2400" dirty="0">
                          <a:latin typeface="Arial" pitchFamily="34" charset="0"/>
                          <a:ea typeface="Calibri"/>
                          <a:cs typeface="Arial" pitchFamily="34" charset="0"/>
                        </a:rPr>
                        <a:t>Bottom</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0.50</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0.00</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 name="Rectangle 22"/>
          <p:cNvSpPr/>
          <p:nvPr/>
        </p:nvSpPr>
        <p:spPr>
          <a:xfrm>
            <a:off x="12097519" y="24813294"/>
            <a:ext cx="11377264" cy="769441"/>
          </a:xfrm>
          <a:prstGeom prst="rect">
            <a:avLst/>
          </a:prstGeom>
        </p:spPr>
        <p:txBody>
          <a:bodyPr wrap="square">
            <a:spAutoFit/>
          </a:bodyPr>
          <a:lstStyle/>
          <a:p>
            <a:pPr algn="ctr"/>
            <a:r>
              <a:rPr lang="sr-Latn-CS" sz="2200" i="1" dirty="0">
                <a:latin typeface="Arial" pitchFamily="34" charset="0"/>
                <a:cs typeface="Arial" pitchFamily="34" charset="0"/>
              </a:rPr>
              <a:t>Table 7. </a:t>
            </a:r>
            <a:r>
              <a:rPr lang="en-US" sz="2200" i="1" dirty="0">
                <a:latin typeface="Arial" pitchFamily="34" charset="0"/>
                <a:cs typeface="Arial" pitchFamily="34" charset="0"/>
              </a:rPr>
              <a:t>Physical and chemical characteristics of enriched corn meal and extruded enriched corn meal (T = 95 ° C)</a:t>
            </a:r>
            <a:endParaRPr lang="en-US" sz="2200" dirty="0">
              <a:latin typeface="Arial" pitchFamily="34" charset="0"/>
              <a:cs typeface="Arial" pitchFamily="34" charset="0"/>
            </a:endParaRPr>
          </a:p>
        </p:txBody>
      </p:sp>
      <p:graphicFrame>
        <p:nvGraphicFramePr>
          <p:cNvPr id="24" name="Table 23"/>
          <p:cNvGraphicFramePr>
            <a:graphicFrameLocks noGrp="1"/>
          </p:cNvGraphicFramePr>
          <p:nvPr/>
        </p:nvGraphicFramePr>
        <p:xfrm>
          <a:off x="12385551" y="25518253"/>
          <a:ext cx="10801202" cy="5013389"/>
        </p:xfrm>
        <a:graphic>
          <a:graphicData uri="http://schemas.openxmlformats.org/drawingml/2006/table">
            <a:tbl>
              <a:tblPr/>
              <a:tblGrid>
                <a:gridCol w="4066042"/>
                <a:gridCol w="3492305"/>
                <a:gridCol w="3242855"/>
              </a:tblGrid>
              <a:tr h="650553">
                <a:tc>
                  <a:txBody>
                    <a:bodyPr/>
                    <a:lstStyle/>
                    <a:p>
                      <a:pPr>
                        <a:lnSpc>
                          <a:spcPct val="115000"/>
                        </a:lnSpc>
                        <a:spcAft>
                          <a:spcPts val="0"/>
                        </a:spcAft>
                      </a:pPr>
                      <a:r>
                        <a:rPr lang="sr-Latn-CS" sz="2400" dirty="0">
                          <a:latin typeface="Arial" pitchFamily="34" charset="0"/>
                          <a:ea typeface="Calibri"/>
                          <a:cs typeface="Arial" pitchFamily="34" charset="0"/>
                        </a:rPr>
                        <a:t>Quality characteristics</a:t>
                      </a:r>
                      <a:endParaRPr lang="en-US" sz="2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Corn meal</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Extruded corn meal at </a:t>
                      </a:r>
                      <a:r>
                        <a:rPr lang="en-US" sz="2400" dirty="0">
                          <a:solidFill>
                            <a:schemeClr val="tx1"/>
                          </a:solidFill>
                          <a:latin typeface="Arial" pitchFamily="34" charset="0"/>
                          <a:ea typeface="Times New Roman"/>
                          <a:cs typeface="Arial" pitchFamily="34" charset="0"/>
                        </a:rPr>
                        <a:t>95 ° C</a:t>
                      </a:r>
                      <a:endParaRPr lang="en-US" sz="2400" dirty="0">
                        <a:solidFill>
                          <a:schemeClr val="tx1"/>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a:latin typeface="Arial" pitchFamily="34" charset="0"/>
                          <a:ea typeface="Calibri"/>
                          <a:cs typeface="Arial" pitchFamily="34" charset="0"/>
                        </a:rPr>
                        <a:t>Water content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14.5</a:t>
                      </a:r>
                      <a:endParaRPr lang="en-US" sz="2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8.50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a:latin typeface="Arial" pitchFamily="34" charset="0"/>
                          <a:ea typeface="Calibri"/>
                          <a:cs typeface="Arial" pitchFamily="34" charset="0"/>
                        </a:rPr>
                        <a:t>Crude protein content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11</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11.0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a:latin typeface="Arial" pitchFamily="34" charset="0"/>
                          <a:ea typeface="Calibri"/>
                          <a:cs typeface="Arial" pitchFamily="34" charset="0"/>
                        </a:rPr>
                        <a:t>Celullose content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3.5</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3.50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a:latin typeface="Arial" pitchFamily="34" charset="0"/>
                          <a:ea typeface="Calibri"/>
                          <a:cs typeface="Arial" pitchFamily="34" charset="0"/>
                        </a:rPr>
                        <a:t>Starch content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55</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50.68</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a:latin typeface="Arial" pitchFamily="34" charset="0"/>
                          <a:ea typeface="Calibri"/>
                          <a:cs typeface="Arial" pitchFamily="34" charset="0"/>
                        </a:rPr>
                        <a:t>Ash content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4.0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2.50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a:latin typeface="Arial" pitchFamily="34" charset="0"/>
                          <a:ea typeface="Calibri"/>
                          <a:cs typeface="Arial" pitchFamily="34" charset="0"/>
                        </a:rPr>
                        <a:t>Fat content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7.5</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7.50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a:latin typeface="Arial" pitchFamily="34" charset="0"/>
                          <a:ea typeface="Calibri"/>
                          <a:cs typeface="Arial" pitchFamily="34" charset="0"/>
                        </a:rPr>
                        <a:t>Phosphorous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0.50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0.50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a:latin typeface="Arial" pitchFamily="34" charset="0"/>
                          <a:ea typeface="Calibri"/>
                          <a:cs typeface="Arial" pitchFamily="34" charset="0"/>
                        </a:rPr>
                        <a:t>Calcium (%)</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0.20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0.20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a:latin typeface="Arial" pitchFamily="34" charset="0"/>
                          <a:ea typeface="Calibri"/>
                          <a:cs typeface="Arial" pitchFamily="34" charset="0"/>
                        </a:rPr>
                        <a:t>β-carotene content (mg/kg)</a:t>
                      </a:r>
                      <a:endParaRPr lang="en-US" sz="24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1.10</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a:latin typeface="Arial" pitchFamily="34" charset="0"/>
                          <a:ea typeface="Calibri"/>
                          <a:cs typeface="Arial" pitchFamily="34" charset="0"/>
                        </a:rPr>
                        <a:t>1.11</a:t>
                      </a:r>
                      <a:endParaRPr lang="en-US" sz="2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77">
                <a:tc>
                  <a:txBody>
                    <a:bodyPr/>
                    <a:lstStyle/>
                    <a:p>
                      <a:pPr algn="just">
                        <a:lnSpc>
                          <a:spcPct val="115000"/>
                        </a:lnSpc>
                        <a:spcAft>
                          <a:spcPts val="0"/>
                        </a:spcAft>
                      </a:pPr>
                      <a:r>
                        <a:rPr lang="sr-Latn-CS" sz="2400" dirty="0">
                          <a:latin typeface="Arial" pitchFamily="34" charset="0"/>
                          <a:ea typeface="Calibri"/>
                          <a:cs typeface="Arial" pitchFamily="34" charset="0"/>
                        </a:rPr>
                        <a:t>Test weight (g/l)</a:t>
                      </a:r>
                      <a:endParaRPr lang="en-US" sz="24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526.1</a:t>
                      </a:r>
                      <a:endParaRPr lang="en-US" sz="2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CS" sz="2400" dirty="0">
                          <a:latin typeface="Arial" pitchFamily="34" charset="0"/>
                          <a:ea typeface="Calibri"/>
                          <a:cs typeface="Arial" pitchFamily="34" charset="0"/>
                        </a:rPr>
                        <a:t>359.0</a:t>
                      </a:r>
                      <a:endParaRPr lang="en-US" sz="2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103</TotalTime>
  <Words>756</Words>
  <Application>Microsoft Office PowerPoint</Application>
  <PresentationFormat>Custom</PresentationFormat>
  <Paragraphs>247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Apex</vt:lpstr>
      <vt:lpstr>QUALITY OF CORN EXTRUDATES AND EXTRUDATES FROM SELECTED CORN PRODUCTS </vt:lpstr>
    </vt:vector>
  </TitlesOfParts>
  <Company>FINS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Dragan Zivancev</dc:creator>
  <cp:lastModifiedBy>Dragan Zivancev</cp:lastModifiedBy>
  <cp:revision>14</cp:revision>
  <dcterms:created xsi:type="dcterms:W3CDTF">2010-10-12T09:41:55Z</dcterms:created>
  <dcterms:modified xsi:type="dcterms:W3CDTF">2010-10-12T11:25:21Z</dcterms:modified>
</cp:coreProperties>
</file>